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8" r:id="rId2"/>
    <p:sldMasterId id="2147483850" r:id="rId3"/>
    <p:sldMasterId id="2147483862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8" r:id="rId6"/>
    <p:sldId id="305" r:id="rId7"/>
    <p:sldId id="482" r:id="rId8"/>
    <p:sldId id="483" r:id="rId9"/>
    <p:sldId id="484" r:id="rId10"/>
    <p:sldId id="485" r:id="rId11"/>
    <p:sldId id="435" r:id="rId12"/>
    <p:sldId id="486" r:id="rId13"/>
    <p:sldId id="487" r:id="rId14"/>
    <p:sldId id="488" r:id="rId15"/>
    <p:sldId id="489" r:id="rId16"/>
    <p:sldId id="490" r:id="rId17"/>
    <p:sldId id="491" r:id="rId18"/>
    <p:sldId id="462" r:id="rId19"/>
    <p:sldId id="492" r:id="rId20"/>
    <p:sldId id="493" r:id="rId21"/>
    <p:sldId id="494" r:id="rId22"/>
    <p:sldId id="495" r:id="rId23"/>
    <p:sldId id="313" r:id="rId24"/>
  </p:sldIdLst>
  <p:sldSz cx="9144000" cy="6858000" type="screen4x3"/>
  <p:notesSz cx="6797675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3" autoAdjust="0"/>
    <p:restoredTop sz="94660"/>
  </p:normalViewPr>
  <p:slideViewPr>
    <p:cSldViewPr>
      <p:cViewPr varScale="1">
        <p:scale>
          <a:sx n="142" d="100"/>
          <a:sy n="142" d="100"/>
        </p:scale>
        <p:origin x="121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 dirty="0"/>
              <a:t>validatie</a:t>
            </a:r>
            <a:r>
              <a:rPr lang="nl-NL" baseline="0" dirty="0"/>
              <a:t> </a:t>
            </a:r>
          </a:p>
          <a:p>
            <a:pPr>
              <a:defRPr/>
            </a:pPr>
            <a:r>
              <a:rPr lang="nl-NL" baseline="0" dirty="0"/>
              <a:t>percentage</a:t>
            </a:r>
            <a:endParaRPr lang="nl-NL" dirty="0"/>
          </a:p>
        </c:rich>
      </c:tx>
      <c:layout>
        <c:manualLayout>
          <c:xMode val="edge"/>
          <c:yMode val="edge"/>
          <c:x val="7.4876904732911289E-4"/>
          <c:y val="1.84516728685736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>
        <c:manualLayout>
          <c:layoutTarget val="inner"/>
          <c:xMode val="edge"/>
          <c:yMode val="edge"/>
          <c:x val="9.7122703412073491E-2"/>
          <c:y val="0.17171296296296296"/>
          <c:w val="0.50667103410353787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306-454E-BABF-9958DDB1504F}"/>
              </c:ext>
            </c:extLst>
          </c:dPt>
          <c:cat>
            <c:strRef>
              <c:f>Blad1!$B$4:$B$14</c:f>
              <c:strCache>
                <c:ptCount val="11"/>
                <c:pt idx="0">
                  <c:v>DE</c:v>
                </c:pt>
                <c:pt idx="1">
                  <c:v>FR</c:v>
                </c:pt>
                <c:pt idx="2">
                  <c:v>IT</c:v>
                </c:pt>
                <c:pt idx="3">
                  <c:v>NL</c:v>
                </c:pt>
                <c:pt idx="4">
                  <c:v>BE</c:v>
                </c:pt>
                <c:pt idx="5">
                  <c:v>SE</c:v>
                </c:pt>
                <c:pt idx="6">
                  <c:v>PL</c:v>
                </c:pt>
                <c:pt idx="7">
                  <c:v>AT</c:v>
                </c:pt>
                <c:pt idx="8">
                  <c:v>IE</c:v>
                </c:pt>
                <c:pt idx="9">
                  <c:v>DK</c:v>
                </c:pt>
                <c:pt idx="10">
                  <c:v>FI</c:v>
                </c:pt>
              </c:strCache>
            </c:strRef>
          </c:cat>
          <c:val>
            <c:numRef>
              <c:f>Blad1!$C$4:$C$14</c:f>
              <c:numCache>
                <c:formatCode>0%</c:formatCode>
                <c:ptCount val="11"/>
                <c:pt idx="0">
                  <c:v>0.96399999999999997</c:v>
                </c:pt>
                <c:pt idx="1">
                  <c:v>0.76900000000000002</c:v>
                </c:pt>
                <c:pt idx="2">
                  <c:v>0.33500000000000002</c:v>
                </c:pt>
                <c:pt idx="3">
                  <c:v>0.22800000000000001</c:v>
                </c:pt>
                <c:pt idx="4">
                  <c:v>0.13300000000000001</c:v>
                </c:pt>
                <c:pt idx="5">
                  <c:v>0.125</c:v>
                </c:pt>
                <c:pt idx="6">
                  <c:v>0.108</c:v>
                </c:pt>
                <c:pt idx="7">
                  <c:v>0.1</c:v>
                </c:pt>
                <c:pt idx="8">
                  <c:v>8.5000000000000006E-2</c:v>
                </c:pt>
                <c:pt idx="9">
                  <c:v>8.4000000000000005E-2</c:v>
                </c:pt>
                <c:pt idx="10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3A-4182-99C1-C60B5CF6B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8711472"/>
        <c:axId val="348712456"/>
      </c:barChart>
      <c:catAx>
        <c:axId val="3487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48712456"/>
        <c:crosses val="autoZero"/>
        <c:auto val="1"/>
        <c:lblAlgn val="ctr"/>
        <c:lblOffset val="100"/>
        <c:noMultiLvlLbl val="0"/>
      </c:catAx>
      <c:valAx>
        <c:axId val="348712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rgbClr val="0070C0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487114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4F056-6C6C-44E3-A235-0C3896B852B7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F89A-70F5-44E3-B434-30668609416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58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26C85-2E8B-4EE8-B613-C54925B0D31D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5C6FD-200A-41F7-A9D6-E518A6B34FD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298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32040" y="1988840"/>
            <a:ext cx="3960440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46064" y="3789040"/>
            <a:ext cx="394641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32040" y="5589240"/>
            <a:ext cx="3960440" cy="360040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-1786" y="0"/>
            <a:ext cx="457378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shpBeeldmer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8"/>
          <a:stretch/>
        </p:blipFill>
        <p:spPr bwMode="auto">
          <a:xfrm>
            <a:off x="-2497" y="-27385"/>
            <a:ext cx="9144000" cy="15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381328"/>
            <a:ext cx="2284095" cy="4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abel 3"/>
          <p:cNvSpPr>
            <a:spLocks noGrp="1"/>
          </p:cNvSpPr>
          <p:nvPr>
            <p:ph type="tbl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tabel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41447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/>
          </p:nvPr>
        </p:nvSpPr>
        <p:spPr bwMode="auto">
          <a:xfrm>
            <a:off x="251520" y="2156859"/>
            <a:ext cx="423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nl-NL" sz="2400" dirty="0" smtClean="0"/>
            </a:lvl1pPr>
            <a:lvl2pPr>
              <a:defRPr lang="nl-NL" sz="2000" dirty="0" smtClean="0"/>
            </a:lvl2pPr>
            <a:lvl3pPr>
              <a:defRPr lang="nl-NL" sz="1800" dirty="0" smtClean="0"/>
            </a:lvl3pPr>
          </a:lstStyle>
          <a:p>
            <a:pPr marL="360000" lvl="0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Klik om de modelstijlen te bewerken</a:t>
            </a:r>
          </a:p>
          <a:p>
            <a:pPr marL="360000" lvl="1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Tweede niveau</a:t>
            </a:r>
          </a:p>
          <a:p>
            <a:pPr marL="360000" lvl="2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Derde niveau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423000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0"/>
          </p:nvPr>
        </p:nvSpPr>
        <p:spPr>
          <a:xfrm>
            <a:off x="4572000" y="1052736"/>
            <a:ext cx="4572000" cy="5289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7912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51520" y="2156859"/>
            <a:ext cx="423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423000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jdelijke aanduiding voor afbeelding 14"/>
          <p:cNvSpPr>
            <a:spLocks noGrp="1"/>
          </p:cNvSpPr>
          <p:nvPr>
            <p:ph type="pic" sz="quarter" idx="10"/>
          </p:nvPr>
        </p:nvSpPr>
        <p:spPr>
          <a:xfrm>
            <a:off x="4572000" y="1052736"/>
            <a:ext cx="4571999" cy="52895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697498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436668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6938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63985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66713" y="1798638"/>
            <a:ext cx="4008437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27550" y="1798638"/>
            <a:ext cx="4008438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17573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3364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1028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1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32040" y="1988840"/>
            <a:ext cx="3960440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46064" y="3789040"/>
            <a:ext cx="394641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en-GB" noProof="0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32040" y="5589240"/>
            <a:ext cx="3960440" cy="360040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en-GB" noProof="0" smtClean="0"/>
              <a:pPr/>
              <a:t>01/06/2022</a:t>
            </a:fld>
            <a:endParaRPr lang="en-GB" noProof="0" dirty="0"/>
          </a:p>
        </p:txBody>
      </p:sp>
      <p:sp>
        <p:nvSpPr>
          <p:cNvPr id="12" name="Rechthoek 11"/>
          <p:cNvSpPr/>
          <p:nvPr/>
        </p:nvSpPr>
        <p:spPr>
          <a:xfrm>
            <a:off x="-1786" y="0"/>
            <a:ext cx="457378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shpBeeldmer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58"/>
          <a:stretch/>
        </p:blipFill>
        <p:spPr bwMode="auto">
          <a:xfrm>
            <a:off x="-1787" y="-27384"/>
            <a:ext cx="9144000" cy="150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177" y="6381328"/>
            <a:ext cx="2284095" cy="4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75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744598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539291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173289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94463" y="1233488"/>
            <a:ext cx="2041525" cy="49212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66713" y="1233488"/>
            <a:ext cx="5975350" cy="49212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22432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49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99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588944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66713" y="1798638"/>
            <a:ext cx="4008437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27550" y="1798638"/>
            <a:ext cx="4008438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63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064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7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145175"/>
            <a:ext cx="8640000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3363868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214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310016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4855585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5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94463" y="1233488"/>
            <a:ext cx="2041525" cy="49212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66713" y="1233488"/>
            <a:ext cx="5975350" cy="49212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0436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32040" y="1988840"/>
            <a:ext cx="3960440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46064" y="3789040"/>
            <a:ext cx="394641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32040" y="5589240"/>
            <a:ext cx="3960440" cy="360040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-1786" y="0"/>
            <a:ext cx="457378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pic>
        <p:nvPicPr>
          <p:cNvPr id="10" name="shpBeeldmer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48"/>
          <a:stretch/>
        </p:blipFill>
        <p:spPr bwMode="auto">
          <a:xfrm>
            <a:off x="-2497" y="-27385"/>
            <a:ext cx="9144000" cy="154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381328"/>
            <a:ext cx="2284095" cy="4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02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_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32040" y="1988840"/>
            <a:ext cx="3960440" cy="1739528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 noProof="0"/>
              <a:t>Klik om de stijl te bewerken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46064" y="3789040"/>
            <a:ext cx="3946416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noProof="0"/>
              <a:t>Klik om de ondertitelstijl van het model te bewerken</a:t>
            </a:r>
            <a:endParaRPr lang="en-GB" noProof="0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32040" y="5589240"/>
            <a:ext cx="3960440" cy="360040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en-GB" smtClean="0">
                <a:solidFill>
                  <a:prstClr val="black"/>
                </a:solidFill>
              </a:rPr>
              <a:pPr/>
              <a:t>01/06/2022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-1786" y="0"/>
            <a:ext cx="4573786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prstClr val="white"/>
              </a:solidFill>
            </a:endParaRPr>
          </a:p>
        </p:txBody>
      </p:sp>
      <p:pic>
        <p:nvPicPr>
          <p:cNvPr id="10" name="shpBeeldmer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58"/>
          <a:stretch/>
        </p:blipFill>
        <p:spPr bwMode="auto">
          <a:xfrm>
            <a:off x="-1787" y="-27384"/>
            <a:ext cx="9144000" cy="150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177" y="6381328"/>
            <a:ext cx="2284095" cy="40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30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white"/>
                </a:solidFill>
              </a:rPr>
              <a:pPr/>
              <a:t>1-6-2022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white"/>
                </a:solidFill>
              </a:rPr>
              <a:pPr/>
              <a:t>‹nr.›</a:t>
            </a:fld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145175"/>
            <a:ext cx="8640000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21205807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74343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4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145175"/>
            <a:ext cx="42300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662480" y="2132854"/>
            <a:ext cx="42300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18432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5193073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6323" y="2132853"/>
            <a:ext cx="4235197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2"/>
          </p:nvPr>
        </p:nvSpPr>
        <p:spPr>
          <a:xfrm>
            <a:off x="4657283" y="2156859"/>
            <a:ext cx="4235197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925304"/>
            <a:ext cx="423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8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662480" y="2924944"/>
            <a:ext cx="423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4631162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687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2652696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grafiek 2"/>
          <p:cNvSpPr>
            <a:spLocks noGrp="1"/>
          </p:cNvSpPr>
          <p:nvPr>
            <p:ph type="chart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89020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abel 3"/>
          <p:cNvSpPr>
            <a:spLocks noGrp="1"/>
          </p:cNvSpPr>
          <p:nvPr>
            <p:ph type="tbl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tabel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2871867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/>
          </p:nvPr>
        </p:nvSpPr>
        <p:spPr bwMode="auto">
          <a:xfrm>
            <a:off x="251520" y="2156859"/>
            <a:ext cx="423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nl-NL" sz="2400" dirty="0" smtClean="0"/>
            </a:lvl1pPr>
            <a:lvl2pPr>
              <a:defRPr lang="nl-NL" sz="2000" dirty="0" smtClean="0"/>
            </a:lvl2pPr>
            <a:lvl3pPr>
              <a:defRPr lang="nl-NL" sz="1800" dirty="0" smtClean="0"/>
            </a:lvl3pPr>
          </a:lstStyle>
          <a:p>
            <a:pPr marL="360000" lvl="0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Klik om de modelstijlen te bewerken</a:t>
            </a:r>
          </a:p>
          <a:p>
            <a:pPr marL="360000" lvl="1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Tweede niveau</a:t>
            </a:r>
          </a:p>
          <a:p>
            <a:pPr marL="360000" lvl="2" indent="-360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nl-NL"/>
              <a:t>Derde niveau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423000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5" name="Tijdelijke aanduiding voor inhoud 14"/>
          <p:cNvSpPr>
            <a:spLocks noGrp="1"/>
          </p:cNvSpPr>
          <p:nvPr>
            <p:ph sz="quarter" idx="10"/>
          </p:nvPr>
        </p:nvSpPr>
        <p:spPr>
          <a:xfrm>
            <a:off x="4572000" y="1052736"/>
            <a:ext cx="4572000" cy="5289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735031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51520" y="2156859"/>
            <a:ext cx="4230000" cy="405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</p:txBody>
      </p:sp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423000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5" name="Tijdelijke aanduiding voor afbeelding 14"/>
          <p:cNvSpPr>
            <a:spLocks noGrp="1"/>
          </p:cNvSpPr>
          <p:nvPr>
            <p:ph type="pic" sz="quarter" idx="10"/>
          </p:nvPr>
        </p:nvSpPr>
        <p:spPr>
          <a:xfrm>
            <a:off x="4572000" y="1052736"/>
            <a:ext cx="4571999" cy="52895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28050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4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145175"/>
            <a:ext cx="42300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5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662480" y="2132854"/>
            <a:ext cx="42300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174644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6323" y="2132853"/>
            <a:ext cx="4235197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idx="12"/>
          </p:nvPr>
        </p:nvSpPr>
        <p:spPr>
          <a:xfrm>
            <a:off x="4657283" y="2156859"/>
            <a:ext cx="4235197" cy="7684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jdelijke aanduiding voor inhoud 6"/>
          <p:cNvSpPr>
            <a:spLocks noGrp="1"/>
          </p:cNvSpPr>
          <p:nvPr>
            <p:ph sz="quarter" idx="13"/>
          </p:nvPr>
        </p:nvSpPr>
        <p:spPr>
          <a:xfrm>
            <a:off x="246063" y="2925304"/>
            <a:ext cx="423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8" name="Tijdelijke aanduiding voor inhoud 6"/>
          <p:cNvSpPr>
            <a:spLocks noGrp="1"/>
          </p:cNvSpPr>
          <p:nvPr>
            <p:ph sz="quarter" idx="14"/>
          </p:nvPr>
        </p:nvSpPr>
        <p:spPr>
          <a:xfrm>
            <a:off x="4662480" y="2924944"/>
            <a:ext cx="4230000" cy="324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9700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55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8785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grafiek 2"/>
          <p:cNvSpPr>
            <a:spLocks noGrp="1"/>
          </p:cNvSpPr>
          <p:nvPr>
            <p:ph type="chart" sz="quarter" idx="10"/>
          </p:nvPr>
        </p:nvSpPr>
        <p:spPr>
          <a:xfrm>
            <a:off x="0" y="1052513"/>
            <a:ext cx="9144000" cy="5256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25602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8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10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13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/>
              <a:pPr/>
              <a:t>1-6-2022</a:t>
            </a:fld>
            <a:endParaRPr lang="nl-NL" dirty="0"/>
          </a:p>
        </p:txBody>
      </p:sp>
      <p:sp>
        <p:nvSpPr>
          <p:cNvPr id="1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/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48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37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5" r:id="rId9"/>
    <p:sldLayoutId id="2147483836" r:id="rId10"/>
    <p:sldLayoutId id="2147483833" r:id="rId11"/>
    <p:sldLayoutId id="21474838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90000"/>
        </a:lnSpc>
        <a:spcBef>
          <a:spcPts val="500"/>
        </a:spcBef>
        <a:buFont typeface="Verdana" panose="020B060403050404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Verdana" panose="020B060403050404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Verdana"/>
              <a:cs typeface="+mn-cs"/>
            </a:endParaRPr>
          </a:p>
        </p:txBody>
      </p:sp>
      <p:sp>
        <p:nvSpPr>
          <p:cNvPr id="9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rgbClr val="FFFFFF"/>
              </a:solidFill>
              <a:latin typeface="Verdana"/>
              <a:cs typeface="+mn-cs"/>
            </a:endParaRPr>
          </a:p>
        </p:txBody>
      </p:sp>
      <p:pic>
        <p:nvPicPr>
          <p:cNvPr id="8196" name="shpDatum" descr="RO__vervolgpagina~LPP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8198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465638" y="6426200"/>
            <a:ext cx="2090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nl-NL" sz="1000">
                <a:solidFill>
                  <a:srgbClr val="FFFFFF"/>
                </a:solidFill>
                <a:latin typeface="Verdana" pitchFamily="34" charset="0"/>
              </a:rPr>
              <a:t>&gt;&gt; </a:t>
            </a:r>
            <a:r>
              <a:rPr lang="nl-NL" sz="1000" i="1">
                <a:solidFill>
                  <a:srgbClr val="FFFFFF"/>
                </a:solidFill>
                <a:latin typeface="Verdana" pitchFamily="34" charset="0"/>
              </a:rPr>
              <a:t>Als het gaat om octrooien</a:t>
            </a:r>
          </a:p>
        </p:txBody>
      </p:sp>
    </p:spTree>
    <p:extLst>
      <p:ext uri="{BB962C8B-B14F-4D97-AF65-F5344CB8AC3E}">
        <p14:creationId xmlns:p14="http://schemas.microsoft.com/office/powerpoint/2010/main" val="1280414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defRPr>
          <a:solidFill>
            <a:srgbClr val="000000"/>
          </a:solidFill>
          <a:latin typeface="+mn-lt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12684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17256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21828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26400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endParaRPr lang="nl-NL" altLang="nl-NL" sz="1800">
              <a:solidFill>
                <a:srgbClr val="FFFFFF"/>
              </a:solidFill>
            </a:endParaRPr>
          </a:p>
        </p:txBody>
      </p:sp>
      <p:sp>
        <p:nvSpPr>
          <p:cNvPr id="4099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/>
            <a:endParaRPr lang="nl-NL" altLang="nl-NL" sz="1800">
              <a:solidFill>
                <a:srgbClr val="FFFFFF"/>
              </a:solidFill>
            </a:endParaRPr>
          </a:p>
        </p:txBody>
      </p:sp>
      <p:pic>
        <p:nvPicPr>
          <p:cNvPr id="4100" name="shpDatum" descr="RO__vervolgpagina~LPPT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4102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4465638" y="6426200"/>
            <a:ext cx="20907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0" hangingPunct="0"/>
            <a:r>
              <a:rPr lang="nl-NL" altLang="nl-NL" sz="1000">
                <a:solidFill>
                  <a:srgbClr val="FFFFFF"/>
                </a:solidFill>
              </a:rPr>
              <a:t>&gt;&gt; </a:t>
            </a:r>
            <a:r>
              <a:rPr lang="nl-NL" altLang="nl-NL" sz="1000" i="1">
                <a:solidFill>
                  <a:srgbClr val="FFFFFF"/>
                </a:solidFill>
              </a:rPr>
              <a:t>Als het gaat om octrooien</a:t>
            </a:r>
          </a:p>
        </p:txBody>
      </p:sp>
    </p:spTree>
    <p:extLst>
      <p:ext uri="{BB962C8B-B14F-4D97-AF65-F5344CB8AC3E}">
        <p14:creationId xmlns:p14="http://schemas.microsoft.com/office/powerpoint/2010/main" val="157073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2494C5"/>
          </a:solidFill>
          <a:latin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4"/>
        </a:buBlip>
        <a:defRPr>
          <a:solidFill>
            <a:srgbClr val="000000"/>
          </a:solidFill>
          <a:latin typeface="+mn-lt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5"/>
        </a:buBlip>
        <a:defRPr>
          <a:solidFill>
            <a:srgbClr val="000000"/>
          </a:solidFill>
          <a:latin typeface="+mn-lt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16"/>
        </a:buBlip>
        <a:defRPr>
          <a:solidFill>
            <a:srgbClr val="000000"/>
          </a:solidFill>
          <a:latin typeface="+mn-lt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12684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17256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21828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2640013" indent="-176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8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0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3" name="shpBeeldmerk" descr="RO__vervolgpagina~LPPT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268760"/>
            <a:ext cx="8640960" cy="8640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0" y="6597353"/>
            <a:ext cx="4320480" cy="2520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30FFF43-A68E-4441-863F-1E5FDC9C9E7E}" type="datetimeFigureOut">
              <a:rPr lang="nl-NL" smtClean="0">
                <a:solidFill>
                  <a:prstClr val="black"/>
                </a:solidFill>
              </a:rPr>
              <a:pPr/>
              <a:t>1-6-2022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1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91680" y="6342261"/>
            <a:ext cx="7200800" cy="266088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6323" y="6356349"/>
            <a:ext cx="725277" cy="252000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D484D21D-6F67-453B-9876-1E1B2169E10B}" type="slidenum">
              <a:rPr lang="nl-NL" smtClean="0">
                <a:solidFill>
                  <a:prstClr val="black"/>
                </a:solidFill>
              </a:rPr>
              <a:pPr/>
              <a:t>‹nr.›</a:t>
            </a:fld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3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90000"/>
        </a:lnSpc>
        <a:spcBef>
          <a:spcPts val="500"/>
        </a:spcBef>
        <a:buFont typeface="Verdana" panose="020B060403050404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Verdana" panose="020B060403050404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 bwMode="auto">
          <a:xfrm>
            <a:off x="4758432" y="1700808"/>
            <a:ext cx="4710112" cy="26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nl-NL" sz="3200" i="1" dirty="0"/>
              <a:t>Eindelijk!</a:t>
            </a:r>
          </a:p>
          <a:p>
            <a:pPr>
              <a:lnSpc>
                <a:spcPct val="150000"/>
              </a:lnSpc>
            </a:pPr>
            <a:r>
              <a:rPr lang="nl-NL" sz="3200" b="1" dirty="0"/>
              <a:t>Twee Europese Revoluties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758979" y="5589240"/>
            <a:ext cx="359886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1588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00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nl-NL" sz="1600" dirty="0">
                <a:solidFill>
                  <a:schemeClr val="tx1"/>
                </a:solidFill>
              </a:rPr>
              <a:t>Marc van der Burg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nl-NL" sz="1600" i="1" dirty="0">
                <a:solidFill>
                  <a:schemeClr val="tx1"/>
                </a:solidFill>
              </a:rPr>
              <a:t>Octrooicentrum Nederland</a:t>
            </a:r>
            <a:endParaRPr lang="nl-NL" sz="16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8" name="Picture 2" descr="Kinexon – Precision Technologies – European Patent Office launches ...">
            <a:extLst>
              <a:ext uri="{FF2B5EF4-FFF2-40B4-BE49-F238E27FC236}">
                <a16:creationId xmlns:a16="http://schemas.microsoft.com/office/drawing/2014/main" id="{18095E17-F1D2-4727-B5DD-2546A1A55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861"/>
            <a:ext cx="2014758" cy="100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CE96DA7B-2510-4570-9F5C-5743BF34C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2014758" cy="1351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frankfurt the european commission the executive arm of the european ...">
            <a:extLst>
              <a:ext uri="{FF2B5EF4-FFF2-40B4-BE49-F238E27FC236}">
                <a16:creationId xmlns:a16="http://schemas.microsoft.com/office/drawing/2014/main" id="{A135D5B9-B1BB-46E0-8AA3-C6AC9ADC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309" y="2880295"/>
            <a:ext cx="1987148" cy="129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448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229349-35EF-4F2E-84F1-3F98B10C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Anders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3BD4BB-1767-48F4-9B78-C368ED9896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internationaal panel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taal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technische rechters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‘</a:t>
            </a:r>
            <a:r>
              <a:rPr lang="nl-NL" sz="2400" i="1" dirty="0" err="1"/>
              <a:t>Streitwert</a:t>
            </a:r>
            <a:r>
              <a:rPr lang="nl-NL" sz="2400" dirty="0"/>
              <a:t>’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interim procedure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snel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hoger beroep: alleen controle</a:t>
            </a:r>
          </a:p>
        </p:txBody>
      </p:sp>
    </p:spTree>
    <p:extLst>
      <p:ext uri="{BB962C8B-B14F-4D97-AF65-F5344CB8AC3E}">
        <p14:creationId xmlns:p14="http://schemas.microsoft.com/office/powerpoint/2010/main" val="383352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DD44C-4F46-4B3D-970E-C270639C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Anders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A66240-737C-410C-87D5-2C64A18E89A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licentienemer mag procederen</a:t>
            </a:r>
          </a:p>
          <a:p>
            <a:pPr marL="360000" lvl="1" indent="0">
              <a:buNone/>
            </a:pPr>
            <a:br>
              <a:rPr lang="nl-NL" dirty="0"/>
            </a:br>
            <a:r>
              <a:rPr lang="nl-NL" dirty="0"/>
              <a:t>	</a:t>
            </a:r>
            <a:r>
              <a:rPr lang="nl-NL" i="1" dirty="0"/>
              <a:t>	- afspraken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octrooigemachtigde – </a:t>
            </a:r>
            <a:r>
              <a:rPr lang="nl-NL" dirty="0" err="1"/>
              <a:t>procesvertegenw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	</a:t>
            </a:r>
            <a:br>
              <a:rPr lang="nl-NL" dirty="0"/>
            </a:br>
            <a:r>
              <a:rPr lang="nl-NL" dirty="0"/>
              <a:t>		- </a:t>
            </a:r>
            <a:r>
              <a:rPr lang="nl-NL" sz="2400" i="1" dirty="0"/>
              <a:t>‘</a:t>
            </a:r>
            <a:r>
              <a:rPr lang="nl-NL" sz="2400" i="1" dirty="0" err="1"/>
              <a:t>grandfather</a:t>
            </a:r>
            <a:r>
              <a:rPr lang="nl-NL" sz="2400" i="1" dirty="0"/>
              <a:t> clause’ (SBO)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		-  NL: ‘SBO2’</a:t>
            </a:r>
          </a:p>
        </p:txBody>
      </p:sp>
    </p:spTree>
    <p:extLst>
      <p:ext uri="{BB962C8B-B14F-4D97-AF65-F5344CB8AC3E}">
        <p14:creationId xmlns:p14="http://schemas.microsoft.com/office/powerpoint/2010/main" val="29598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3CAA3-EABF-41BB-B89A-3214CD0F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Anders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5A4E14-EB54-4D42-AFF7-02812B9F96F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UPC - </a:t>
            </a:r>
            <a:r>
              <a:rPr lang="nl-NL" dirty="0" err="1"/>
              <a:t>Mediation</a:t>
            </a:r>
            <a:r>
              <a:rPr lang="nl-NL" dirty="0"/>
              <a:t> en </a:t>
            </a:r>
            <a:r>
              <a:rPr lang="nl-NL" dirty="0" err="1"/>
              <a:t>arbitration</a:t>
            </a:r>
            <a:r>
              <a:rPr lang="nl-NL" dirty="0"/>
              <a:t> Centre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		</a:t>
            </a:r>
            <a:r>
              <a:rPr lang="nl-NL" sz="2400" i="1" dirty="0"/>
              <a:t>- </a:t>
            </a:r>
            <a:r>
              <a:rPr lang="nl-NL" sz="2400" i="1" dirty="0" err="1"/>
              <a:t>mediation</a:t>
            </a:r>
            <a:br>
              <a:rPr lang="nl-NL" sz="2400" i="1" dirty="0"/>
            </a:br>
            <a:endParaRPr lang="nl-NL" sz="2400" i="1" dirty="0"/>
          </a:p>
          <a:p>
            <a:pPr marL="0" indent="0">
              <a:buNone/>
            </a:pPr>
            <a:r>
              <a:rPr lang="nl-NL" sz="2400" i="1" dirty="0"/>
              <a:t>		- arbitrage</a:t>
            </a:r>
          </a:p>
        </p:txBody>
      </p:sp>
    </p:spTree>
    <p:extLst>
      <p:ext uri="{BB962C8B-B14F-4D97-AF65-F5344CB8AC3E}">
        <p14:creationId xmlns:p14="http://schemas.microsoft.com/office/powerpoint/2010/main" val="7537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43FA0-E248-4CE5-8D90-DCD0CD7FB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Overgangsregeling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DDDD78-4C80-4E1F-8025-ABC59D9478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/>
              <a:t>alleen</a:t>
            </a:r>
            <a:r>
              <a:rPr lang="nl-NL" sz="2400" dirty="0"/>
              <a:t> voor klassieke EP octrooien (bundeloctrooien)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keuze</a:t>
            </a:r>
            <a:r>
              <a:rPr lang="nl-NL" sz="2400" dirty="0"/>
              <a:t>: UPC of nationaal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‘</a:t>
            </a:r>
            <a:r>
              <a:rPr lang="nl-NL" sz="2400" dirty="0" err="1"/>
              <a:t>opt</a:t>
            </a:r>
            <a:r>
              <a:rPr lang="nl-NL" sz="2400" dirty="0"/>
              <a:t> out’-regeling (griffie UPC): UPC niet bevoegd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i="1" dirty="0"/>
              <a:t>		- nu</a:t>
            </a:r>
            <a:r>
              <a:rPr lang="nl-NL" sz="2400" dirty="0"/>
              <a:t> nadenken</a:t>
            </a:r>
          </a:p>
          <a:p>
            <a:pPr marL="0" indent="0">
              <a:buNone/>
            </a:pPr>
            <a:r>
              <a:rPr lang="nl-NL" sz="2400" dirty="0"/>
              <a:t>		- medeoctrooihouders (allen instemmen)</a:t>
            </a:r>
          </a:p>
        </p:txBody>
      </p:sp>
    </p:spTree>
    <p:extLst>
      <p:ext uri="{BB962C8B-B14F-4D97-AF65-F5344CB8AC3E}">
        <p14:creationId xmlns:p14="http://schemas.microsoft.com/office/powerpoint/2010/main" val="137164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0D71B-0294-48CE-A7B3-CFF99390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NL implementatie (2)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C82BEA-7177-4D41-9554-921C0E3814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6063" y="2277070"/>
            <a:ext cx="8640000" cy="4032250"/>
          </a:xfrm>
        </p:spPr>
        <p:txBody>
          <a:bodyPr/>
          <a:lstStyle/>
          <a:p>
            <a:pPr marL="0" indent="0" algn="ctr">
              <a:buNone/>
            </a:pPr>
            <a:r>
              <a:rPr lang="nl-NL" sz="3200" dirty="0"/>
              <a:t>inbreukbepalingen: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200" b="1" dirty="0"/>
              <a:t>woordelijke</a:t>
            </a:r>
            <a:r>
              <a:rPr lang="nl-NL" sz="3200" dirty="0"/>
              <a:t> harmonisatie</a:t>
            </a:r>
          </a:p>
          <a:p>
            <a:pPr marL="0" indent="0" algn="ctr">
              <a:buNone/>
            </a:pPr>
            <a:endParaRPr lang="nl-NL" sz="3200" dirty="0"/>
          </a:p>
          <a:p>
            <a:pPr marL="0" indent="0" algn="ctr">
              <a:buNone/>
            </a:pPr>
            <a:r>
              <a:rPr lang="nl-NL" sz="3200" dirty="0"/>
              <a:t>ROW 1995 met EPLA</a:t>
            </a:r>
          </a:p>
          <a:p>
            <a:pPr marL="0" indent="0" algn="ctr">
              <a:buNone/>
            </a:pPr>
            <a:endParaRPr lang="nl-NL" sz="28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nl-NL" sz="2200" dirty="0">
                <a:solidFill>
                  <a:schemeClr val="accent2"/>
                </a:solidFill>
              </a:rPr>
              <a:t>(nieuw: art. 53 </a:t>
            </a:r>
            <a:r>
              <a:rPr lang="nl-NL" sz="2200" dirty="0" err="1">
                <a:solidFill>
                  <a:schemeClr val="accent2"/>
                </a:solidFill>
              </a:rPr>
              <a:t>Row</a:t>
            </a:r>
            <a:r>
              <a:rPr lang="nl-NL" sz="2200" dirty="0">
                <a:solidFill>
                  <a:schemeClr val="accent2"/>
                </a:solidFill>
              </a:rPr>
              <a:t> e.v.)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2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798638"/>
            <a:ext cx="7708404" cy="43561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l-NL" sz="4400" dirty="0">
                <a:solidFill>
                  <a:srgbClr val="2494C5"/>
                </a:solidFill>
              </a:rPr>
              <a:t>3. Strategie  </a:t>
            </a:r>
            <a:r>
              <a:rPr lang="nl-NL" sz="4400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endParaRPr lang="nl-NL" sz="2400" i="1" dirty="0">
              <a:solidFill>
                <a:srgbClr val="2494C5"/>
              </a:solidFill>
            </a:endParaRPr>
          </a:p>
          <a:p>
            <a:pPr marL="0" indent="0" algn="ctr">
              <a:buNone/>
            </a:pPr>
            <a:r>
              <a:rPr lang="nl-NL" sz="2400" i="1" dirty="0">
                <a:solidFill>
                  <a:srgbClr val="2494C5"/>
                </a:solidFill>
              </a:rPr>
              <a:t>keuzes, keuzes, keuzes …</a:t>
            </a:r>
          </a:p>
        </p:txBody>
      </p:sp>
      <p:pic>
        <p:nvPicPr>
          <p:cNvPr id="3" name="Picture 2" descr="Fichier:Chess tile rl.svg — Wikipédia">
            <a:extLst>
              <a:ext uri="{FF2B5EF4-FFF2-40B4-BE49-F238E27FC236}">
                <a16:creationId xmlns:a16="http://schemas.microsoft.com/office/drawing/2014/main" id="{498E9CA1-7937-4409-B41F-280E5D65B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18" y="2852936"/>
            <a:ext cx="1717778" cy="171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098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8ADA6-19AE-4341-ADA0-71F3F04F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Keuze (1) - octrooiportefeuille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BAD717E-7C91-4BF3-82D8-6B64281B5C2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6063" y="2145175"/>
            <a:ext cx="8640000" cy="4032250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/>
              <a:t>Spreid risico’s</a:t>
            </a:r>
          </a:p>
          <a:p>
            <a:pPr marL="0" indent="0">
              <a:buNone/>
            </a:pPr>
            <a:r>
              <a:rPr lang="nl-NL" sz="2400" i="1" dirty="0"/>
              <a:t>(UPC is nu de grote onbekende)</a:t>
            </a:r>
          </a:p>
          <a:p>
            <a:pPr marL="0" indent="0">
              <a:buNone/>
            </a:pPr>
            <a:endParaRPr lang="nl-NL" sz="2400" dirty="0"/>
          </a:p>
          <a:p>
            <a:pPr>
              <a:lnSpc>
                <a:spcPct val="125000"/>
              </a:lnSpc>
            </a:pPr>
            <a:r>
              <a:rPr lang="nl-NL" sz="2400" dirty="0"/>
              <a:t>DE multinational: 15% UP + 70% EP + 15% NAT</a:t>
            </a:r>
          </a:p>
          <a:p>
            <a:pPr>
              <a:lnSpc>
                <a:spcPct val="125000"/>
              </a:lnSpc>
            </a:pPr>
            <a:r>
              <a:rPr lang="nl-NL" sz="2400" dirty="0"/>
              <a:t>verwachting US, CN, JP bedrijven: vooral UP</a:t>
            </a:r>
          </a:p>
          <a:p>
            <a:pPr>
              <a:lnSpc>
                <a:spcPct val="125000"/>
              </a:lnSpc>
            </a:pPr>
            <a:r>
              <a:rPr lang="nl-NL" sz="2400" dirty="0"/>
              <a:t>CN bedrijf: alleen DE (nationaal)</a:t>
            </a:r>
            <a:endParaRPr lang="nl-NL" sz="2400" i="1" u="sng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i="1" dirty="0"/>
              <a:t>Aan de </a:t>
            </a:r>
            <a:r>
              <a:rPr lang="nl-NL" sz="2400" b="1" i="1" dirty="0">
                <a:solidFill>
                  <a:srgbClr val="FF0000"/>
                </a:solidFill>
              </a:rPr>
              <a:t>gebruikers</a:t>
            </a:r>
            <a:r>
              <a:rPr lang="nl-NL" sz="2400" i="1" dirty="0"/>
              <a:t> de keuze!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5666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43BCB8-999E-431E-81F5-4302ACC7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Keuze (2) – waar procederen?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AFB66C-9E5D-4FD6-9150-A2B5BBC0E1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oppositie EOB of nietigheid UPC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 err="1"/>
              <a:t>opt</a:t>
            </a:r>
            <a:r>
              <a:rPr lang="nl-NL" sz="2400" dirty="0"/>
              <a:t> out / </a:t>
            </a:r>
            <a:r>
              <a:rPr lang="nl-NL" sz="2400" dirty="0" err="1"/>
              <a:t>opt</a:t>
            </a:r>
            <a:r>
              <a:rPr lang="nl-NL" sz="2400" dirty="0"/>
              <a:t> in 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inbreuk</a:t>
            </a:r>
          </a:p>
          <a:p>
            <a:pPr marL="720000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800" dirty="0"/>
              <a:t>- nationaal of UPC ?</a:t>
            </a:r>
          </a:p>
          <a:p>
            <a:pPr marL="720000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800" dirty="0"/>
              <a:t>- UPC: welke lokale divisie 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wie nemen we mee 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400" dirty="0"/>
              <a:t>kosten, snelheid, voorspelbaarheid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5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A22C1-9E07-4CD6-9118-E1A33E4F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Keuze (3) - evolutie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004336-7986-477E-9C05-E78AD9EF8FA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altLang="nl-NL" sz="2000" dirty="0"/>
              <a:t>Evolutie</a:t>
            </a:r>
            <a:r>
              <a:rPr lang="nl-NL" altLang="nl-NL" sz="2000" b="1" dirty="0"/>
              <a:t> </a:t>
            </a:r>
            <a:r>
              <a:rPr lang="nl-NL" altLang="nl-NL" sz="2000" dirty="0"/>
              <a:t>van bundel naar unitair</a:t>
            </a:r>
          </a:p>
          <a:p>
            <a:pPr marL="0" indent="0">
              <a:buNone/>
            </a:pPr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/>
              <a:t>1) bij </a:t>
            </a:r>
            <a:r>
              <a:rPr lang="nl-NL" altLang="nl-NL" sz="2000" b="1" dirty="0"/>
              <a:t>aanvang</a:t>
            </a:r>
            <a:r>
              <a:rPr lang="nl-NL" altLang="nl-NL" sz="2000" dirty="0"/>
              <a:t> nog vaak keuze voor </a:t>
            </a:r>
            <a:r>
              <a:rPr lang="nl-NL" altLang="nl-NL" sz="2000" b="1" dirty="0"/>
              <a:t>bundeloctrooi</a:t>
            </a:r>
          </a:p>
          <a:p>
            <a:pPr marL="0" indent="0">
              <a:buNone/>
            </a:pPr>
            <a:r>
              <a:rPr lang="nl-NL" altLang="nl-NL" sz="2000" dirty="0"/>
              <a:t>	  </a:t>
            </a:r>
            <a:r>
              <a:rPr lang="nl-NL" altLang="nl-NL" sz="2000" i="1" dirty="0"/>
              <a:t>(de kat uit de boom kijken; voorzichtig, </a:t>
            </a:r>
            <a:r>
              <a:rPr lang="nl-NL" altLang="nl-NL" sz="2000" b="1" i="1" dirty="0">
                <a:solidFill>
                  <a:srgbClr val="00B050"/>
                </a:solidFill>
              </a:rPr>
              <a:t>weinig risico</a:t>
            </a:r>
            <a:r>
              <a:rPr lang="nl-NL" altLang="nl-NL" sz="2000" i="1" dirty="0"/>
              <a:t>)</a:t>
            </a:r>
          </a:p>
          <a:p>
            <a:endParaRPr lang="nl-NL" altLang="nl-NL" sz="2000" dirty="0"/>
          </a:p>
          <a:p>
            <a:pPr marL="0" indent="0">
              <a:buNone/>
            </a:pPr>
            <a:r>
              <a:rPr lang="nl-NL" altLang="nl-NL" sz="2000" dirty="0"/>
              <a:t>2) nadat het UPC vertrouwen heeft gekregen, </a:t>
            </a:r>
          </a:p>
          <a:p>
            <a:pPr marL="0" indent="0">
              <a:buNone/>
            </a:pPr>
            <a:r>
              <a:rPr lang="nl-NL" altLang="nl-NL" sz="2000" dirty="0"/>
              <a:t>	</a:t>
            </a:r>
            <a:r>
              <a:rPr lang="nl-NL" altLang="nl-NL" sz="2000" b="1" dirty="0"/>
              <a:t>geleidelijk</a:t>
            </a:r>
            <a:r>
              <a:rPr lang="nl-NL" altLang="nl-NL" sz="2000" dirty="0"/>
              <a:t> steeds meer keuze voor </a:t>
            </a:r>
            <a:r>
              <a:rPr lang="nl-NL" altLang="nl-NL" sz="2000" b="1" dirty="0"/>
              <a:t>unitair octrooi</a:t>
            </a:r>
          </a:p>
          <a:p>
            <a:endParaRPr lang="nl-NL" altLang="nl-NL" sz="2000" dirty="0"/>
          </a:p>
          <a:p>
            <a:endParaRPr lang="nl-NL" altLang="nl-NL" sz="2000" dirty="0"/>
          </a:p>
          <a:p>
            <a:pPr marL="0" indent="0">
              <a:buNone/>
            </a:pPr>
            <a:r>
              <a:rPr lang="nl-NL" altLang="nl-NL" sz="2000" i="1" dirty="0"/>
              <a:t>					</a:t>
            </a:r>
            <a:r>
              <a:rPr lang="nl-NL" altLang="nl-NL" sz="1800" i="1" dirty="0"/>
              <a:t>(vergelijk de opkomst EPO)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41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ED7A50-E3F4-44BA-BFB8-84B3BDFA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Validatie EP </a:t>
            </a:r>
            <a:r>
              <a:rPr lang="nl-NL" dirty="0"/>
              <a:t>- </a:t>
            </a:r>
            <a:r>
              <a:rPr lang="nl-NL" i="1" dirty="0"/>
              <a:t>hoe groter de markt</a:t>
            </a:r>
            <a:r>
              <a:rPr lang="nl-NL" dirty="0"/>
              <a:t>…</a:t>
            </a:r>
          </a:p>
        </p:txBody>
      </p:sp>
      <p:graphicFrame>
        <p:nvGraphicFramePr>
          <p:cNvPr id="4" name="Grafiek 3">
            <a:extLst>
              <a:ext uri="{FF2B5EF4-FFF2-40B4-BE49-F238E27FC236}">
                <a16:creationId xmlns:a16="http://schemas.microsoft.com/office/drawing/2014/main" id="{EE975D24-E423-4934-9C61-F9643D2A20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878277"/>
              </p:ext>
            </p:extLst>
          </p:nvPr>
        </p:nvGraphicFramePr>
        <p:xfrm>
          <a:off x="683569" y="1988840"/>
          <a:ext cx="8712967" cy="4251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AE7A9F94-006C-4937-9857-32F7DFC916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84168" y="2996952"/>
            <a:ext cx="3059832" cy="1152128"/>
          </a:xfrm>
        </p:spPr>
        <p:txBody>
          <a:bodyPr/>
          <a:lstStyle/>
          <a:p>
            <a:pPr marL="0" indent="0" algn="ctr">
              <a:buNone/>
            </a:pPr>
            <a:r>
              <a:rPr lang="nl-NL" sz="2400" b="1" dirty="0"/>
              <a:t>unitair octrooi </a:t>
            </a:r>
          </a:p>
          <a:p>
            <a:pPr marL="0" indent="0" algn="ctr">
              <a:buNone/>
            </a:pPr>
            <a:r>
              <a:rPr lang="nl-NL" sz="2400" dirty="0"/>
              <a:t>in 2040…?</a:t>
            </a:r>
          </a:p>
          <a:p>
            <a:pPr marL="0" indent="0" algn="ctr">
              <a:buNone/>
            </a:pPr>
            <a:endParaRPr lang="nl-NL" sz="2400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0087F1D0-2B01-49AB-8A1C-AAE43380A9BC}"/>
              </a:ext>
            </a:extLst>
          </p:cNvPr>
          <p:cNvSpPr txBox="1">
            <a:spLocks/>
          </p:cNvSpPr>
          <p:nvPr/>
        </p:nvSpPr>
        <p:spPr>
          <a:xfrm>
            <a:off x="6588224" y="5085184"/>
            <a:ext cx="2304256" cy="1152128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rgbClr val="00B050"/>
                </a:solidFill>
              </a:rPr>
              <a:t>als </a:t>
            </a:r>
            <a:r>
              <a:rPr lang="nl-NL" sz="2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l-NL" sz="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1800" dirty="0">
                <a:solidFill>
                  <a:srgbClr val="00B050"/>
                </a:solidFill>
              </a:rPr>
              <a:t>% van de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rgbClr val="00B050"/>
                </a:solidFill>
              </a:rPr>
              <a:t>aanvragers denkt: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rgbClr val="00B050"/>
                </a:solidFill>
              </a:rPr>
              <a:t>“het UPC (…)”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1095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96654"/>
            <a:ext cx="8640960" cy="864094"/>
          </a:xfrm>
          <a:noFill/>
        </p:spPr>
        <p:txBody>
          <a:bodyPr/>
          <a:lstStyle/>
          <a:p>
            <a:r>
              <a:rPr lang="nl-NL" b="1" dirty="0"/>
              <a:t>Twee revoluties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46063" y="1340768"/>
            <a:ext cx="3821881" cy="4032250"/>
          </a:xfrm>
        </p:spPr>
        <p:txBody>
          <a:bodyPr/>
          <a:lstStyle/>
          <a:p>
            <a:pPr marL="457200" indent="-457200">
              <a:spcBef>
                <a:spcPts val="4200"/>
              </a:spcBef>
              <a:buAutoNum type="arabicPeriod"/>
            </a:pPr>
            <a:r>
              <a:rPr lang="nl-NL" sz="2400" dirty="0"/>
              <a:t>Unitair octrooi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nl-NL" sz="1600" dirty="0">
                <a:solidFill>
                  <a:srgbClr val="00B050"/>
                </a:solidFill>
              </a:rPr>
              <a:t>voor iedereen met een </a:t>
            </a:r>
            <a:br>
              <a:rPr lang="nl-NL" sz="1600" dirty="0">
                <a:solidFill>
                  <a:srgbClr val="00B050"/>
                </a:solidFill>
              </a:rPr>
            </a:br>
            <a:br>
              <a:rPr lang="nl-NL" sz="1600" dirty="0">
                <a:solidFill>
                  <a:srgbClr val="00B050"/>
                </a:solidFill>
              </a:rPr>
            </a:br>
            <a:r>
              <a:rPr lang="nl-NL" sz="1600" dirty="0">
                <a:solidFill>
                  <a:srgbClr val="00B050"/>
                </a:solidFill>
              </a:rPr>
              <a:t>Europese octrooiaanvraag</a:t>
            </a:r>
            <a:endParaRPr lang="nl-NL" sz="1800" dirty="0">
              <a:solidFill>
                <a:srgbClr val="00B050"/>
              </a:solidFill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nl-NL" sz="1800" dirty="0">
                <a:solidFill>
                  <a:schemeClr val="bg1">
                    <a:lumMod val="65000"/>
                  </a:schemeClr>
                </a:solidFill>
              </a:rPr>
              <a:t>UPP </a:t>
            </a:r>
            <a:r>
              <a:rPr lang="nl-NL" sz="1800" dirty="0" err="1">
                <a:solidFill>
                  <a:schemeClr val="bg1">
                    <a:lumMod val="65000"/>
                  </a:schemeClr>
                </a:solidFill>
              </a:rPr>
              <a:t>Division</a:t>
            </a:r>
            <a:endParaRPr lang="nl-NL" sz="18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nl-NL" sz="1800" dirty="0">
                <a:solidFill>
                  <a:schemeClr val="bg1">
                    <a:lumMod val="65000"/>
                  </a:schemeClr>
                </a:solidFill>
              </a:rPr>
              <a:t>NL Implementatie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nl-NL" sz="1800" dirty="0">
                <a:solidFill>
                  <a:schemeClr val="bg1">
                    <a:lumMod val="65000"/>
                  </a:schemeClr>
                </a:solidFill>
              </a:rPr>
              <a:t>Rechter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nl-NL" sz="1800" dirty="0">
                <a:solidFill>
                  <a:schemeClr val="bg1">
                    <a:lumMod val="65000"/>
                  </a:schemeClr>
                </a:solidFill>
              </a:rPr>
              <a:t>Strategie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DD1A7B-355A-4D9B-BE95-6AD83AAFCE4C}"/>
              </a:ext>
            </a:extLst>
          </p:cNvPr>
          <p:cNvSpPr txBox="1">
            <a:spLocks noChangeArrowheads="1"/>
          </p:cNvSpPr>
          <p:nvPr/>
        </p:nvSpPr>
        <p:spPr>
          <a:xfrm>
            <a:off x="5070599" y="1340768"/>
            <a:ext cx="3821881" cy="403225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42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2400" dirty="0"/>
              <a:t>2. </a:t>
            </a:r>
            <a:r>
              <a:rPr lang="nl-NL" sz="2400" dirty="0" err="1"/>
              <a:t>Unified</a:t>
            </a:r>
            <a:r>
              <a:rPr lang="nl-NL" sz="2400" dirty="0"/>
              <a:t> Patent Court</a:t>
            </a:r>
          </a:p>
          <a:p>
            <a:pPr marL="0" indent="0" fontAlgn="auto">
              <a:spcBef>
                <a:spcPts val="3000"/>
              </a:spcBef>
              <a:spcAft>
                <a:spcPts val="0"/>
              </a:spcAft>
              <a:buNone/>
            </a:pPr>
            <a:r>
              <a:rPr lang="nl-NL" sz="1600" dirty="0">
                <a:solidFill>
                  <a:srgbClr val="00B050"/>
                </a:solidFill>
              </a:rPr>
              <a:t>voor iedereen met een</a:t>
            </a:r>
            <a:br>
              <a:rPr lang="nl-NL" sz="1600" dirty="0">
                <a:solidFill>
                  <a:srgbClr val="00B050"/>
                </a:solidFill>
              </a:rPr>
            </a:br>
            <a:r>
              <a:rPr lang="nl-NL" sz="1600" dirty="0">
                <a:solidFill>
                  <a:srgbClr val="00B050"/>
                </a:solidFill>
              </a:rPr>
              <a:t> </a:t>
            </a:r>
            <a:br>
              <a:rPr lang="nl-NL" sz="1600" dirty="0">
                <a:solidFill>
                  <a:srgbClr val="00B050"/>
                </a:solidFill>
              </a:rPr>
            </a:br>
            <a:r>
              <a:rPr lang="nl-NL" sz="1600" dirty="0">
                <a:solidFill>
                  <a:srgbClr val="00B050"/>
                </a:solidFill>
              </a:rPr>
              <a:t>Europees octrooi</a:t>
            </a:r>
          </a:p>
          <a:p>
            <a:pPr marL="0" indent="0" fontAlgn="auto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Anders</a:t>
            </a:r>
          </a:p>
          <a:p>
            <a:pPr marL="0" indent="0" fontAlgn="auto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Afspraken</a:t>
            </a:r>
          </a:p>
          <a:p>
            <a:pPr marL="0" indent="0" fontAlgn="auto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Vertegenwoordiging</a:t>
            </a:r>
          </a:p>
          <a:p>
            <a:pPr marL="0" indent="0" fontAlgn="auto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800" dirty="0">
                <a:solidFill>
                  <a:schemeClr val="bg1">
                    <a:lumMod val="50000"/>
                  </a:schemeClr>
                </a:solidFill>
              </a:rPr>
              <a:t>Strategie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2860477A-81B1-4B24-AB07-70AC10BD7EE0}"/>
              </a:ext>
            </a:extLst>
          </p:cNvPr>
          <p:cNvSpPr/>
          <p:nvPr/>
        </p:nvSpPr>
        <p:spPr>
          <a:xfrm>
            <a:off x="4497263" y="1002744"/>
            <a:ext cx="144016" cy="53785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45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86409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nl-NL" b="1" dirty="0"/>
              <a:t>Wat staat ons te wachten?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246063" y="2277070"/>
            <a:ext cx="8640000" cy="403225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komende jaren: </a:t>
            </a:r>
            <a:r>
              <a:rPr lang="nl-NL" b="1" dirty="0"/>
              <a:t>transitie</a:t>
            </a:r>
            <a:br>
              <a:rPr lang="nl-NL" b="1" dirty="0"/>
            </a:br>
            <a:endParaRPr lang="nl-NL" sz="2000" dirty="0"/>
          </a:p>
          <a:p>
            <a:pPr>
              <a:lnSpc>
                <a:spcPct val="150000"/>
              </a:lnSpc>
            </a:pPr>
            <a:r>
              <a:rPr lang="nl-NL" sz="2000" dirty="0"/>
              <a:t>tijdelijk regime van art. 83 UPCA  (7</a:t>
            </a:r>
            <a:r>
              <a:rPr lang="nl-NL" sz="2000" dirty="0">
                <a:solidFill>
                  <a:schemeClr val="bg1">
                    <a:lumMod val="65000"/>
                  </a:schemeClr>
                </a:solidFill>
              </a:rPr>
              <a:t>+7</a:t>
            </a:r>
            <a:r>
              <a:rPr lang="nl-NL" sz="2000" dirty="0"/>
              <a:t> jaar)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verleggen octrooiroutes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het octrooilandschap is vanaf dit najaar </a:t>
            </a:r>
            <a:r>
              <a:rPr lang="nl-NL" sz="2000" b="1" dirty="0"/>
              <a:t>complex</a:t>
            </a:r>
          </a:p>
          <a:p>
            <a:pPr>
              <a:lnSpc>
                <a:spcPct val="150000"/>
              </a:lnSpc>
            </a:pPr>
            <a:r>
              <a:rPr lang="nl-NL" sz="2000" dirty="0"/>
              <a:t>excellente deskundigheid belangrijker dan ooit</a:t>
            </a:r>
          </a:p>
        </p:txBody>
      </p:sp>
    </p:spTree>
    <p:extLst>
      <p:ext uri="{BB962C8B-B14F-4D97-AF65-F5344CB8AC3E}">
        <p14:creationId xmlns:p14="http://schemas.microsoft.com/office/powerpoint/2010/main" val="208662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169275" cy="4356100"/>
          </a:xfrm>
          <a:prstGeom prst="rect">
            <a:avLst/>
          </a:prstGeom>
        </p:spPr>
        <p:txBody>
          <a:bodyPr/>
          <a:lstStyle/>
          <a:p>
            <a:pPr marL="742950" indent="-742950" algn="ctr">
              <a:buAutoNum type="arabicPeriod"/>
            </a:pPr>
            <a:r>
              <a:rPr lang="nl-NL" sz="4400" dirty="0">
                <a:solidFill>
                  <a:srgbClr val="2494C5"/>
                </a:solidFill>
              </a:rPr>
              <a:t>Unitair octrooi</a:t>
            </a:r>
          </a:p>
        </p:txBody>
      </p:sp>
      <p:pic>
        <p:nvPicPr>
          <p:cNvPr id="3" name="Picture 2" descr="Kinexon – Precision Technologies – European Patent Office launches ...">
            <a:extLst>
              <a:ext uri="{FF2B5EF4-FFF2-40B4-BE49-F238E27FC236}">
                <a16:creationId xmlns:a16="http://schemas.microsoft.com/office/drawing/2014/main" id="{756457E6-3DE5-4C82-B6C3-B5BD915FE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741" y="4869893"/>
            <a:ext cx="2014758" cy="100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rankfurt the european commission the executive arm of the european ...">
            <a:extLst>
              <a:ext uri="{FF2B5EF4-FFF2-40B4-BE49-F238E27FC236}">
                <a16:creationId xmlns:a16="http://schemas.microsoft.com/office/drawing/2014/main" id="{38654F53-9CF5-4FDF-BA5A-AD916CE91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426" y="3168327"/>
            <a:ext cx="1987148" cy="129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66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ijl: vijfhoek 59">
            <a:extLst>
              <a:ext uri="{FF2B5EF4-FFF2-40B4-BE49-F238E27FC236}">
                <a16:creationId xmlns:a16="http://schemas.microsoft.com/office/drawing/2014/main" id="{7B1B1D3B-F4D8-4E08-9014-45AFB3D72EDB}"/>
              </a:ext>
            </a:extLst>
          </p:cNvPr>
          <p:cNvSpPr/>
          <p:nvPr/>
        </p:nvSpPr>
        <p:spPr>
          <a:xfrm>
            <a:off x="1977591" y="2230264"/>
            <a:ext cx="3440253" cy="2231893"/>
          </a:xfrm>
          <a:prstGeom prst="homePlate">
            <a:avLst>
              <a:gd name="adj" fmla="val 18067"/>
            </a:avLst>
          </a:prstGeom>
          <a:solidFill>
            <a:schemeClr val="accent6">
              <a:alpha val="2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87053A-B06C-4074-BC63-D8D08879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640737"/>
          </a:xfrm>
        </p:spPr>
        <p:txBody>
          <a:bodyPr/>
          <a:lstStyle/>
          <a:p>
            <a:r>
              <a:rPr lang="nl-NL" dirty="0"/>
              <a:t>Eenheidswerking - unitair octrooi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E30BD6-B53A-434C-B335-D43F33A3EE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6064" y="5733255"/>
            <a:ext cx="6918224" cy="444169"/>
          </a:xfrm>
        </p:spPr>
        <p:txBody>
          <a:bodyPr/>
          <a:lstStyle/>
          <a:p>
            <a:pPr marL="0" indent="0">
              <a:buNone/>
            </a:pPr>
            <a:r>
              <a:rPr lang="nl-NL" sz="1800" i="1" dirty="0"/>
              <a:t>verzoek eenheidswerking binnen een maand</a:t>
            </a:r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22ABB407-5F01-480B-AC25-AAE71F659D83}"/>
              </a:ext>
            </a:extLst>
          </p:cNvPr>
          <p:cNvGrpSpPr/>
          <p:nvPr/>
        </p:nvGrpSpPr>
        <p:grpSpPr>
          <a:xfrm>
            <a:off x="822127" y="2132856"/>
            <a:ext cx="3533849" cy="3240360"/>
            <a:chOff x="822127" y="2420888"/>
            <a:chExt cx="3533849" cy="2736304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37C25238-C086-4A66-88BA-B90EA55E3FE4}"/>
                </a:ext>
              </a:extLst>
            </p:cNvPr>
            <p:cNvCxnSpPr>
              <a:cxnSpLocks/>
            </p:cNvCxnSpPr>
            <p:nvPr/>
          </p:nvCxnSpPr>
          <p:spPr>
            <a:xfrm>
              <a:off x="822127" y="3789040"/>
              <a:ext cx="115758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Groep 25">
              <a:extLst>
                <a:ext uri="{FF2B5EF4-FFF2-40B4-BE49-F238E27FC236}">
                  <a16:creationId xmlns:a16="http://schemas.microsoft.com/office/drawing/2014/main" id="{F1E7861C-CFFE-4182-B334-0F17014D673C}"/>
                </a:ext>
              </a:extLst>
            </p:cNvPr>
            <p:cNvGrpSpPr/>
            <p:nvPr/>
          </p:nvGrpSpPr>
          <p:grpSpPr>
            <a:xfrm>
              <a:off x="1979712" y="2420888"/>
              <a:ext cx="2376264" cy="2736304"/>
              <a:chOff x="1403648" y="2420888"/>
              <a:chExt cx="1440160" cy="2736304"/>
            </a:xfrm>
          </p:grpSpPr>
          <p:cxnSp>
            <p:nvCxnSpPr>
              <p:cNvPr id="6" name="Rechte verbindingslijn 5">
                <a:extLst>
                  <a:ext uri="{FF2B5EF4-FFF2-40B4-BE49-F238E27FC236}">
                    <a16:creationId xmlns:a16="http://schemas.microsoft.com/office/drawing/2014/main" id="{D08E9856-1DEA-40E4-B0F3-70FCCFEAE1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2420888"/>
                <a:ext cx="0" cy="273630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Rechte verbindingslijn met pijl 7">
                <a:extLst>
                  <a:ext uri="{FF2B5EF4-FFF2-40B4-BE49-F238E27FC236}">
                    <a16:creationId xmlns:a16="http://schemas.microsoft.com/office/drawing/2014/main" id="{27672A3C-619D-424A-ACE5-D9B51AEDA6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2427734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Rechte verbindingslijn met pijl 8">
                <a:extLst>
                  <a:ext uri="{FF2B5EF4-FFF2-40B4-BE49-F238E27FC236}">
                    <a16:creationId xmlns:a16="http://schemas.microsoft.com/office/drawing/2014/main" id="{5E91514E-2B5A-4DDB-8FFB-B7886C27CA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2637692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Rechte verbindingslijn met pijl 9">
                <a:extLst>
                  <a:ext uri="{FF2B5EF4-FFF2-40B4-BE49-F238E27FC236}">
                    <a16:creationId xmlns:a16="http://schemas.microsoft.com/office/drawing/2014/main" id="{EF849ED0-630E-45FB-9291-D6621CAE42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2847650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met pijl 10">
                <a:extLst>
                  <a:ext uri="{FF2B5EF4-FFF2-40B4-BE49-F238E27FC236}">
                    <a16:creationId xmlns:a16="http://schemas.microsoft.com/office/drawing/2014/main" id="{733E63F1-FF39-49EB-A3BA-0CA34862D6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3057608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met pijl 11">
                <a:extLst>
                  <a:ext uri="{FF2B5EF4-FFF2-40B4-BE49-F238E27FC236}">
                    <a16:creationId xmlns:a16="http://schemas.microsoft.com/office/drawing/2014/main" id="{FE8B1188-D633-4A0B-8C42-6D9122BB0C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3267566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Rechte verbindingslijn met pijl 12">
                <a:extLst>
                  <a:ext uri="{FF2B5EF4-FFF2-40B4-BE49-F238E27FC236}">
                    <a16:creationId xmlns:a16="http://schemas.microsoft.com/office/drawing/2014/main" id="{3B7BAF9B-7E52-437C-AB7E-7C999D4108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3477524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met pijl 13">
                <a:extLst>
                  <a:ext uri="{FF2B5EF4-FFF2-40B4-BE49-F238E27FC236}">
                    <a16:creationId xmlns:a16="http://schemas.microsoft.com/office/drawing/2014/main" id="{A597B6D0-820D-4C81-B4A6-1C5F174B7E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3687482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Rechte verbindingslijn met pijl 14">
                <a:extLst>
                  <a:ext uri="{FF2B5EF4-FFF2-40B4-BE49-F238E27FC236}">
                    <a16:creationId xmlns:a16="http://schemas.microsoft.com/office/drawing/2014/main" id="{02964F97-0646-407D-A0F9-210325130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3897440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Rechte verbindingslijn met pijl 15">
                <a:extLst>
                  <a:ext uri="{FF2B5EF4-FFF2-40B4-BE49-F238E27FC236}">
                    <a16:creationId xmlns:a16="http://schemas.microsoft.com/office/drawing/2014/main" id="{E48767C2-76B2-44AA-87B0-132C811C79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4107398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Rechte verbindingslijn met pijl 16">
                <a:extLst>
                  <a:ext uri="{FF2B5EF4-FFF2-40B4-BE49-F238E27FC236}">
                    <a16:creationId xmlns:a16="http://schemas.microsoft.com/office/drawing/2014/main" id="{0EEC7031-BB58-4887-9AD9-F8868F52AA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4317356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Rechte verbindingslijn met pijl 17">
                <a:extLst>
                  <a:ext uri="{FF2B5EF4-FFF2-40B4-BE49-F238E27FC236}">
                    <a16:creationId xmlns:a16="http://schemas.microsoft.com/office/drawing/2014/main" id="{0D7BB61E-CEEB-4575-B7D7-12F5CE9A94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4527314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Rechte verbindingslijn met pijl 18">
                <a:extLst>
                  <a:ext uri="{FF2B5EF4-FFF2-40B4-BE49-F238E27FC236}">
                    <a16:creationId xmlns:a16="http://schemas.microsoft.com/office/drawing/2014/main" id="{CF44E699-BBCD-4075-8450-C9EDDF566E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4737272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Rechte verbindingslijn met pijl 19">
                <a:extLst>
                  <a:ext uri="{FF2B5EF4-FFF2-40B4-BE49-F238E27FC236}">
                    <a16:creationId xmlns:a16="http://schemas.microsoft.com/office/drawing/2014/main" id="{2F4390BE-F89C-4B78-827B-DBF417362E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5157192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Rechte verbindingslijn met pijl 24">
                <a:extLst>
                  <a:ext uri="{FF2B5EF4-FFF2-40B4-BE49-F238E27FC236}">
                    <a16:creationId xmlns:a16="http://schemas.microsoft.com/office/drawing/2014/main" id="{DDE04147-C9F2-46F7-94E3-D5BAB6C374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03648" y="4947230"/>
                <a:ext cx="1440160" cy="0"/>
              </a:xfrm>
              <a:prstGeom prst="straightConnector1">
                <a:avLst/>
              </a:prstGeom>
              <a:ln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ijdelijke aanduiding voor inhoud 2">
            <a:extLst>
              <a:ext uri="{FF2B5EF4-FFF2-40B4-BE49-F238E27FC236}">
                <a16:creationId xmlns:a16="http://schemas.microsoft.com/office/drawing/2014/main" id="{EFFB887C-B201-45AF-B5B5-7323C89A0965}"/>
              </a:ext>
            </a:extLst>
          </p:cNvPr>
          <p:cNvSpPr txBox="1">
            <a:spLocks/>
          </p:cNvSpPr>
          <p:nvPr/>
        </p:nvSpPr>
        <p:spPr>
          <a:xfrm>
            <a:off x="1073482" y="3399294"/>
            <a:ext cx="890595" cy="444169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600" dirty="0"/>
              <a:t>EP-A</a:t>
            </a:r>
          </a:p>
        </p:txBody>
      </p:sp>
      <p:sp>
        <p:nvSpPr>
          <p:cNvPr id="29" name="Tijdelijke aanduiding voor inhoud 2">
            <a:extLst>
              <a:ext uri="{FF2B5EF4-FFF2-40B4-BE49-F238E27FC236}">
                <a16:creationId xmlns:a16="http://schemas.microsoft.com/office/drawing/2014/main" id="{084F54DF-DD39-4B97-A201-EC2078DFF81B}"/>
              </a:ext>
            </a:extLst>
          </p:cNvPr>
          <p:cNvSpPr txBox="1">
            <a:spLocks/>
          </p:cNvSpPr>
          <p:nvPr/>
        </p:nvSpPr>
        <p:spPr>
          <a:xfrm>
            <a:off x="4413052" y="1986740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GB</a:t>
            </a:r>
          </a:p>
        </p:txBody>
      </p:sp>
      <p:sp>
        <p:nvSpPr>
          <p:cNvPr id="30" name="Tijdelijke aanduiding voor inhoud 2">
            <a:extLst>
              <a:ext uri="{FF2B5EF4-FFF2-40B4-BE49-F238E27FC236}">
                <a16:creationId xmlns:a16="http://schemas.microsoft.com/office/drawing/2014/main" id="{44378031-A05E-40B9-9AA7-F1EDD22C9009}"/>
              </a:ext>
            </a:extLst>
          </p:cNvPr>
          <p:cNvSpPr txBox="1">
            <a:spLocks/>
          </p:cNvSpPr>
          <p:nvPr/>
        </p:nvSpPr>
        <p:spPr>
          <a:xfrm>
            <a:off x="4413052" y="2252216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NL</a:t>
            </a:r>
          </a:p>
        </p:txBody>
      </p:sp>
      <p:sp>
        <p:nvSpPr>
          <p:cNvPr id="31" name="Tijdelijke aanduiding voor inhoud 2">
            <a:extLst>
              <a:ext uri="{FF2B5EF4-FFF2-40B4-BE49-F238E27FC236}">
                <a16:creationId xmlns:a16="http://schemas.microsoft.com/office/drawing/2014/main" id="{DBB85825-C59D-4A74-81F6-663A5AFD3BC1}"/>
              </a:ext>
            </a:extLst>
          </p:cNvPr>
          <p:cNvSpPr txBox="1">
            <a:spLocks/>
          </p:cNvSpPr>
          <p:nvPr/>
        </p:nvSpPr>
        <p:spPr>
          <a:xfrm>
            <a:off x="4413052" y="2510276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DE</a:t>
            </a:r>
          </a:p>
        </p:txBody>
      </p:sp>
      <p:sp>
        <p:nvSpPr>
          <p:cNvPr id="32" name="Tijdelijke aanduiding voor inhoud 2">
            <a:extLst>
              <a:ext uri="{FF2B5EF4-FFF2-40B4-BE49-F238E27FC236}">
                <a16:creationId xmlns:a16="http://schemas.microsoft.com/office/drawing/2014/main" id="{6E9600C9-D7FE-4BC8-91FF-1475D35058C8}"/>
              </a:ext>
            </a:extLst>
          </p:cNvPr>
          <p:cNvSpPr txBox="1">
            <a:spLocks/>
          </p:cNvSpPr>
          <p:nvPr/>
        </p:nvSpPr>
        <p:spPr>
          <a:xfrm>
            <a:off x="4424591" y="2775752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FR</a:t>
            </a:r>
          </a:p>
        </p:txBody>
      </p:sp>
      <p:sp>
        <p:nvSpPr>
          <p:cNvPr id="33" name="Tijdelijke aanduiding voor inhoud 2">
            <a:extLst>
              <a:ext uri="{FF2B5EF4-FFF2-40B4-BE49-F238E27FC236}">
                <a16:creationId xmlns:a16="http://schemas.microsoft.com/office/drawing/2014/main" id="{D87484F9-863F-47DF-BA88-270D52BA9176}"/>
              </a:ext>
            </a:extLst>
          </p:cNvPr>
          <p:cNvSpPr txBox="1">
            <a:spLocks/>
          </p:cNvSpPr>
          <p:nvPr/>
        </p:nvSpPr>
        <p:spPr>
          <a:xfrm>
            <a:off x="4441106" y="3027125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IT</a:t>
            </a:r>
          </a:p>
        </p:txBody>
      </p:sp>
      <p:sp>
        <p:nvSpPr>
          <p:cNvPr id="34" name="Tijdelijke aanduiding voor inhoud 2">
            <a:extLst>
              <a:ext uri="{FF2B5EF4-FFF2-40B4-BE49-F238E27FC236}">
                <a16:creationId xmlns:a16="http://schemas.microsoft.com/office/drawing/2014/main" id="{E1056C76-2C54-4DB3-99FC-AD966CBA55C7}"/>
              </a:ext>
            </a:extLst>
          </p:cNvPr>
          <p:cNvSpPr txBox="1">
            <a:spLocks/>
          </p:cNvSpPr>
          <p:nvPr/>
        </p:nvSpPr>
        <p:spPr>
          <a:xfrm>
            <a:off x="4424591" y="3249636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BE</a:t>
            </a:r>
          </a:p>
        </p:txBody>
      </p:sp>
      <p:sp>
        <p:nvSpPr>
          <p:cNvPr id="41" name="Tijdelijke aanduiding voor inhoud 2">
            <a:extLst>
              <a:ext uri="{FF2B5EF4-FFF2-40B4-BE49-F238E27FC236}">
                <a16:creationId xmlns:a16="http://schemas.microsoft.com/office/drawing/2014/main" id="{EC792C3B-45F9-4C15-BC3A-2ECD0FD7F8E3}"/>
              </a:ext>
            </a:extLst>
          </p:cNvPr>
          <p:cNvSpPr txBox="1">
            <a:spLocks/>
          </p:cNvSpPr>
          <p:nvPr/>
        </p:nvSpPr>
        <p:spPr>
          <a:xfrm>
            <a:off x="4355976" y="5251660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NO</a:t>
            </a:r>
          </a:p>
        </p:txBody>
      </p:sp>
      <p:sp>
        <p:nvSpPr>
          <p:cNvPr id="42" name="Tijdelijke aanduiding voor inhoud 2">
            <a:extLst>
              <a:ext uri="{FF2B5EF4-FFF2-40B4-BE49-F238E27FC236}">
                <a16:creationId xmlns:a16="http://schemas.microsoft.com/office/drawing/2014/main" id="{84056200-3A8A-4C9E-82BB-3B26C120A054}"/>
              </a:ext>
            </a:extLst>
          </p:cNvPr>
          <p:cNvSpPr txBox="1">
            <a:spLocks/>
          </p:cNvSpPr>
          <p:nvPr/>
        </p:nvSpPr>
        <p:spPr>
          <a:xfrm>
            <a:off x="4355976" y="5000287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CH</a:t>
            </a:r>
          </a:p>
        </p:txBody>
      </p:sp>
      <p:sp>
        <p:nvSpPr>
          <p:cNvPr id="43" name="Tijdelijke aanduiding voor inhoud 2">
            <a:extLst>
              <a:ext uri="{FF2B5EF4-FFF2-40B4-BE49-F238E27FC236}">
                <a16:creationId xmlns:a16="http://schemas.microsoft.com/office/drawing/2014/main" id="{619ACE26-9087-4155-8DEF-425CF7F5809D}"/>
              </a:ext>
            </a:extLst>
          </p:cNvPr>
          <p:cNvSpPr txBox="1">
            <a:spLocks/>
          </p:cNvSpPr>
          <p:nvPr/>
        </p:nvSpPr>
        <p:spPr>
          <a:xfrm>
            <a:off x="4364261" y="4735482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SP</a:t>
            </a:r>
          </a:p>
        </p:txBody>
      </p:sp>
      <p:sp>
        <p:nvSpPr>
          <p:cNvPr id="54" name="Vrije vorm: vorm 53">
            <a:extLst>
              <a:ext uri="{FF2B5EF4-FFF2-40B4-BE49-F238E27FC236}">
                <a16:creationId xmlns:a16="http://schemas.microsoft.com/office/drawing/2014/main" id="{98722CA0-AF1C-4612-9374-096849D0031B}"/>
              </a:ext>
            </a:extLst>
          </p:cNvPr>
          <p:cNvSpPr/>
          <p:nvPr/>
        </p:nvSpPr>
        <p:spPr>
          <a:xfrm>
            <a:off x="2411760" y="2303898"/>
            <a:ext cx="450866" cy="2314878"/>
          </a:xfrm>
          <a:custGeom>
            <a:avLst/>
            <a:gdLst>
              <a:gd name="connsiteX0" fmla="*/ 513584 w 640915"/>
              <a:gd name="connsiteY0" fmla="*/ 2295776 h 2314878"/>
              <a:gd name="connsiteX1" fmla="*/ 234184 w 640915"/>
              <a:gd name="connsiteY1" fmla="*/ 2137026 h 2314878"/>
              <a:gd name="connsiteX2" fmla="*/ 119884 w 640915"/>
              <a:gd name="connsiteY2" fmla="*/ 1908426 h 2314878"/>
              <a:gd name="connsiteX3" fmla="*/ 43684 w 640915"/>
              <a:gd name="connsiteY3" fmla="*/ 1559176 h 2314878"/>
              <a:gd name="connsiteX4" fmla="*/ 5584 w 640915"/>
              <a:gd name="connsiteY4" fmla="*/ 1184526 h 2314878"/>
              <a:gd name="connsiteX5" fmla="*/ 5584 w 640915"/>
              <a:gd name="connsiteY5" fmla="*/ 847976 h 2314878"/>
              <a:gd name="connsiteX6" fmla="*/ 56384 w 640915"/>
              <a:gd name="connsiteY6" fmla="*/ 543176 h 2314878"/>
              <a:gd name="connsiteX7" fmla="*/ 113534 w 640915"/>
              <a:gd name="connsiteY7" fmla="*/ 257426 h 2314878"/>
              <a:gd name="connsiteX8" fmla="*/ 208784 w 640915"/>
              <a:gd name="connsiteY8" fmla="*/ 60576 h 2314878"/>
              <a:gd name="connsiteX9" fmla="*/ 265934 w 640915"/>
              <a:gd name="connsiteY9" fmla="*/ 9776 h 2314878"/>
              <a:gd name="connsiteX10" fmla="*/ 386584 w 640915"/>
              <a:gd name="connsiteY10" fmla="*/ 9776 h 2314878"/>
              <a:gd name="connsiteX11" fmla="*/ 462784 w 640915"/>
              <a:gd name="connsiteY11" fmla="*/ 111376 h 2314878"/>
              <a:gd name="connsiteX12" fmla="*/ 545334 w 640915"/>
              <a:gd name="connsiteY12" fmla="*/ 346326 h 2314878"/>
              <a:gd name="connsiteX13" fmla="*/ 602484 w 640915"/>
              <a:gd name="connsiteY13" fmla="*/ 613026 h 2314878"/>
              <a:gd name="connsiteX14" fmla="*/ 627884 w 640915"/>
              <a:gd name="connsiteY14" fmla="*/ 898776 h 2314878"/>
              <a:gd name="connsiteX15" fmla="*/ 640584 w 640915"/>
              <a:gd name="connsiteY15" fmla="*/ 1140076 h 2314878"/>
              <a:gd name="connsiteX16" fmla="*/ 615184 w 640915"/>
              <a:gd name="connsiteY16" fmla="*/ 1381376 h 2314878"/>
              <a:gd name="connsiteX17" fmla="*/ 596134 w 640915"/>
              <a:gd name="connsiteY17" fmla="*/ 1660776 h 2314878"/>
              <a:gd name="connsiteX18" fmla="*/ 475484 w 640915"/>
              <a:gd name="connsiteY18" fmla="*/ 2067176 h 2314878"/>
              <a:gd name="connsiteX19" fmla="*/ 202434 w 640915"/>
              <a:gd name="connsiteY19" fmla="*/ 2314826 h 231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0915" h="2314878">
                <a:moveTo>
                  <a:pt x="513584" y="2295776"/>
                </a:moveTo>
                <a:cubicBezTo>
                  <a:pt x="406692" y="2248680"/>
                  <a:pt x="299801" y="2201584"/>
                  <a:pt x="234184" y="2137026"/>
                </a:cubicBezTo>
                <a:cubicBezTo>
                  <a:pt x="168567" y="2072468"/>
                  <a:pt x="151634" y="2004734"/>
                  <a:pt x="119884" y="1908426"/>
                </a:cubicBezTo>
                <a:cubicBezTo>
                  <a:pt x="88134" y="1812118"/>
                  <a:pt x="62734" y="1679826"/>
                  <a:pt x="43684" y="1559176"/>
                </a:cubicBezTo>
                <a:cubicBezTo>
                  <a:pt x="24634" y="1438526"/>
                  <a:pt x="11934" y="1303059"/>
                  <a:pt x="5584" y="1184526"/>
                </a:cubicBezTo>
                <a:cubicBezTo>
                  <a:pt x="-766" y="1065993"/>
                  <a:pt x="-2883" y="954868"/>
                  <a:pt x="5584" y="847976"/>
                </a:cubicBezTo>
                <a:cubicBezTo>
                  <a:pt x="14051" y="741084"/>
                  <a:pt x="38392" y="641601"/>
                  <a:pt x="56384" y="543176"/>
                </a:cubicBezTo>
                <a:cubicBezTo>
                  <a:pt x="74376" y="444751"/>
                  <a:pt x="88134" y="337859"/>
                  <a:pt x="113534" y="257426"/>
                </a:cubicBezTo>
                <a:cubicBezTo>
                  <a:pt x="138934" y="176993"/>
                  <a:pt x="183384" y="101851"/>
                  <a:pt x="208784" y="60576"/>
                </a:cubicBezTo>
                <a:cubicBezTo>
                  <a:pt x="234184" y="19301"/>
                  <a:pt x="236301" y="18243"/>
                  <a:pt x="265934" y="9776"/>
                </a:cubicBezTo>
                <a:cubicBezTo>
                  <a:pt x="295567" y="1309"/>
                  <a:pt x="353776" y="-7157"/>
                  <a:pt x="386584" y="9776"/>
                </a:cubicBezTo>
                <a:cubicBezTo>
                  <a:pt x="419392" y="26709"/>
                  <a:pt x="436326" y="55285"/>
                  <a:pt x="462784" y="111376"/>
                </a:cubicBezTo>
                <a:cubicBezTo>
                  <a:pt x="489242" y="167467"/>
                  <a:pt x="522051" y="262718"/>
                  <a:pt x="545334" y="346326"/>
                </a:cubicBezTo>
                <a:cubicBezTo>
                  <a:pt x="568617" y="429934"/>
                  <a:pt x="588726" y="520951"/>
                  <a:pt x="602484" y="613026"/>
                </a:cubicBezTo>
                <a:cubicBezTo>
                  <a:pt x="616242" y="705101"/>
                  <a:pt x="621534" y="810934"/>
                  <a:pt x="627884" y="898776"/>
                </a:cubicBezTo>
                <a:cubicBezTo>
                  <a:pt x="634234" y="986618"/>
                  <a:pt x="642701" y="1059643"/>
                  <a:pt x="640584" y="1140076"/>
                </a:cubicBezTo>
                <a:cubicBezTo>
                  <a:pt x="638467" y="1220509"/>
                  <a:pt x="622592" y="1294593"/>
                  <a:pt x="615184" y="1381376"/>
                </a:cubicBezTo>
                <a:cubicBezTo>
                  <a:pt x="607776" y="1468159"/>
                  <a:pt x="619417" y="1546476"/>
                  <a:pt x="596134" y="1660776"/>
                </a:cubicBezTo>
                <a:cubicBezTo>
                  <a:pt x="572851" y="1775076"/>
                  <a:pt x="541101" y="1958168"/>
                  <a:pt x="475484" y="2067176"/>
                </a:cubicBezTo>
                <a:cubicBezTo>
                  <a:pt x="409867" y="2176184"/>
                  <a:pt x="70142" y="2318001"/>
                  <a:pt x="202434" y="2314826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ijdelijke aanduiding voor inhoud 2">
            <a:extLst>
              <a:ext uri="{FF2B5EF4-FFF2-40B4-BE49-F238E27FC236}">
                <a16:creationId xmlns:a16="http://schemas.microsoft.com/office/drawing/2014/main" id="{A6663481-E290-4A73-B861-039E551F3C60}"/>
              </a:ext>
            </a:extLst>
          </p:cNvPr>
          <p:cNvSpPr txBox="1">
            <a:spLocks/>
          </p:cNvSpPr>
          <p:nvPr/>
        </p:nvSpPr>
        <p:spPr>
          <a:xfrm>
            <a:off x="4457024" y="3461337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…</a:t>
            </a:r>
          </a:p>
        </p:txBody>
      </p:sp>
      <p:sp>
        <p:nvSpPr>
          <p:cNvPr id="56" name="Tijdelijke aanduiding voor inhoud 2">
            <a:extLst>
              <a:ext uri="{FF2B5EF4-FFF2-40B4-BE49-F238E27FC236}">
                <a16:creationId xmlns:a16="http://schemas.microsoft.com/office/drawing/2014/main" id="{D01CEFB6-EBC4-4DD1-B7B6-CCE44A39134C}"/>
              </a:ext>
            </a:extLst>
          </p:cNvPr>
          <p:cNvSpPr txBox="1">
            <a:spLocks/>
          </p:cNvSpPr>
          <p:nvPr/>
        </p:nvSpPr>
        <p:spPr>
          <a:xfrm>
            <a:off x="4413052" y="4432440"/>
            <a:ext cx="562942" cy="320990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400" dirty="0"/>
              <a:t>…</a:t>
            </a:r>
          </a:p>
        </p:txBody>
      </p:sp>
      <p:sp>
        <p:nvSpPr>
          <p:cNvPr id="58" name="Pijl: vijfhoek 57">
            <a:extLst>
              <a:ext uri="{FF2B5EF4-FFF2-40B4-BE49-F238E27FC236}">
                <a16:creationId xmlns:a16="http://schemas.microsoft.com/office/drawing/2014/main" id="{1D6C0691-2439-491E-AC7E-2C3B6E17D434}"/>
              </a:ext>
            </a:extLst>
          </p:cNvPr>
          <p:cNvSpPr/>
          <p:nvPr/>
        </p:nvSpPr>
        <p:spPr>
          <a:xfrm>
            <a:off x="3294673" y="2252217"/>
            <a:ext cx="1988527" cy="2209940"/>
          </a:xfrm>
          <a:prstGeom prst="homePlate">
            <a:avLst>
              <a:gd name="adj" fmla="val 18067"/>
            </a:avLst>
          </a:prstGeom>
          <a:solidFill>
            <a:schemeClr val="accent6">
              <a:alpha val="27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Tijdelijke aanduiding voor inhoud 2">
            <a:extLst>
              <a:ext uri="{FF2B5EF4-FFF2-40B4-BE49-F238E27FC236}">
                <a16:creationId xmlns:a16="http://schemas.microsoft.com/office/drawing/2014/main" id="{9650F635-C666-47E1-A813-70429C6A8195}"/>
              </a:ext>
            </a:extLst>
          </p:cNvPr>
          <p:cNvSpPr txBox="1">
            <a:spLocks/>
          </p:cNvSpPr>
          <p:nvPr/>
        </p:nvSpPr>
        <p:spPr>
          <a:xfrm>
            <a:off x="5481605" y="3212976"/>
            <a:ext cx="890595" cy="444169"/>
          </a:xfrm>
          <a:prstGeom prst="rect">
            <a:avLst/>
          </a:prstGeom>
        </p:spPr>
        <p:txBody>
          <a:bodyPr/>
          <a:lstStyle>
            <a:lvl1pPr marL="360000" indent="-360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Verdana" panose="020B0604030504040204" pitchFamily="34" charset="0"/>
              <a:buChar char="-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360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75000"/>
              <a:buFont typeface="Verdana" panose="020B0604030504040204" pitchFamily="34" charset="0"/>
              <a:buChar char="&gt;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nl-NL" sz="1600" dirty="0"/>
              <a:t>EP-UE</a:t>
            </a:r>
          </a:p>
        </p:txBody>
      </p:sp>
    </p:spTree>
    <p:extLst>
      <p:ext uri="{BB962C8B-B14F-4D97-AF65-F5344CB8AC3E}">
        <p14:creationId xmlns:p14="http://schemas.microsoft.com/office/powerpoint/2010/main" val="32181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3" grpId="0" build="p"/>
      <p:bldP spid="54" grpId="0" animBg="1"/>
      <p:bldP spid="58" grpId="0" animBg="1"/>
      <p:bldP spid="58" grpId="1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9AA124-B89D-4333-AA36-6F2872A08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UPP </a:t>
            </a:r>
            <a:r>
              <a:rPr lang="nl-NL" b="1" dirty="0" err="1"/>
              <a:t>Division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BE1272-23DF-4883-A12B-A02FAB4C63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nieuwe afdeling EPO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behandelt verzoek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vertaling EP-er indienen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beheert register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nl-NL" sz="2200" i="1" dirty="0"/>
              <a:t>goede akte maken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taksen betalen</a:t>
            </a:r>
            <a:endParaRPr lang="nl-NL" sz="2200" i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verzoek herstel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918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593F2-E380-4F78-9E5E-48A2B9FD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NL Implementatie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55E07C-4A31-4627-87B4-D61D1556BF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6062" y="2145175"/>
            <a:ext cx="8790433" cy="403225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1) territoir eenheidswerking?</a:t>
            </a:r>
          </a:p>
          <a:p>
            <a:pPr marL="0" indent="0">
              <a:buNone/>
            </a:pPr>
            <a:r>
              <a:rPr lang="nl-NL" sz="2200" dirty="0"/>
              <a:t>	- Koninkrijk: Europees deel + Caribisch deel</a:t>
            </a:r>
          </a:p>
          <a:p>
            <a:pPr marL="0" indent="0">
              <a:buNone/>
            </a:pPr>
            <a:r>
              <a:rPr lang="nl-NL" sz="2200" dirty="0"/>
              <a:t>	- ROW: EP-NL ook BES, St. Maarten en Curaçao</a:t>
            </a:r>
          </a:p>
          <a:p>
            <a:pPr marL="0" indent="0">
              <a:buNone/>
            </a:pPr>
            <a:r>
              <a:rPr lang="nl-NL" sz="2200" dirty="0"/>
              <a:t>	- EU verordening: daar niet</a:t>
            </a:r>
          </a:p>
          <a:p>
            <a:pPr marL="0" indent="0">
              <a:buNone/>
            </a:pPr>
            <a:r>
              <a:rPr lang="nl-NL" sz="2200" dirty="0"/>
              <a:t>	- oplossing: de ROW bepaalt … 	</a:t>
            </a:r>
            <a:r>
              <a:rPr lang="nl-NL" sz="2200" dirty="0">
                <a:solidFill>
                  <a:schemeClr val="accent2"/>
                </a:solidFill>
              </a:rPr>
              <a:t>(nieuw: art. 51a </a:t>
            </a:r>
            <a:r>
              <a:rPr lang="nl-NL" sz="2200" dirty="0" err="1">
                <a:solidFill>
                  <a:schemeClr val="accent2"/>
                </a:solidFill>
              </a:rPr>
              <a:t>Row</a:t>
            </a:r>
            <a:r>
              <a:rPr lang="nl-NL" sz="2200" dirty="0">
                <a:solidFill>
                  <a:schemeClr val="accent2"/>
                </a:solidFill>
              </a:rPr>
              <a:t>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2) ‘</a:t>
            </a:r>
            <a:r>
              <a:rPr lang="nl-NL" dirty="0" err="1"/>
              <a:t>safety</a:t>
            </a:r>
            <a:r>
              <a:rPr lang="nl-NL" dirty="0"/>
              <a:t> net’ bepaling</a:t>
            </a:r>
            <a:r>
              <a:rPr lang="nl-NL" sz="2800" dirty="0"/>
              <a:t> </a:t>
            </a:r>
            <a:r>
              <a:rPr lang="nl-NL" dirty="0"/>
              <a:t>		</a:t>
            </a:r>
            <a:r>
              <a:rPr lang="nl-NL" sz="2200" dirty="0">
                <a:solidFill>
                  <a:schemeClr val="accent2"/>
                </a:solidFill>
              </a:rPr>
              <a:t>(nieuw: art. 52a </a:t>
            </a:r>
            <a:r>
              <a:rPr lang="nl-NL" sz="2200" dirty="0" err="1">
                <a:solidFill>
                  <a:schemeClr val="accent2"/>
                </a:solidFill>
              </a:rPr>
              <a:t>Row</a:t>
            </a:r>
            <a:r>
              <a:rPr lang="nl-NL" sz="2200" dirty="0">
                <a:solidFill>
                  <a:schemeClr val="accent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161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242A14-D2B1-4ECF-88E6-4EE9EF66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Rechter?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AA2FD7-FDFE-4D02-BB47-F0A8AE4CF30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inbreuk/nietigheid EP-UE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			alleen UPC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/>
              <a:t>beroep UPP beslissing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				ook UPC</a:t>
            </a:r>
          </a:p>
        </p:txBody>
      </p:sp>
    </p:spTree>
    <p:extLst>
      <p:ext uri="{BB962C8B-B14F-4D97-AF65-F5344CB8AC3E}">
        <p14:creationId xmlns:p14="http://schemas.microsoft.com/office/powerpoint/2010/main" val="311995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169275" cy="435610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nl-NL" altLang="nl-NL" sz="4400" dirty="0">
                <a:solidFill>
                  <a:srgbClr val="2494C5"/>
                </a:solidFill>
              </a:rPr>
              <a:t>2. </a:t>
            </a:r>
            <a:r>
              <a:rPr lang="nl-NL" altLang="nl-NL" sz="4400" dirty="0" err="1">
                <a:solidFill>
                  <a:srgbClr val="2494C5"/>
                </a:solidFill>
              </a:rPr>
              <a:t>Unified</a:t>
            </a:r>
            <a:r>
              <a:rPr lang="nl-NL" altLang="nl-NL" sz="4400" dirty="0">
                <a:solidFill>
                  <a:srgbClr val="2494C5"/>
                </a:solidFill>
              </a:rPr>
              <a:t> Patent Court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01774"/>
            <a:ext cx="3022670" cy="202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227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B2735-1672-4D43-98C2-085378DF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Gemeenschappelijke rechtbank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907F26C9-33B5-42AA-88F0-97C850609A7F}"/>
              </a:ext>
            </a:extLst>
          </p:cNvPr>
          <p:cNvGrpSpPr/>
          <p:nvPr/>
        </p:nvGrpSpPr>
        <p:grpSpPr>
          <a:xfrm>
            <a:off x="3740972" y="2550117"/>
            <a:ext cx="3774212" cy="3799318"/>
            <a:chOff x="5148064" y="2457341"/>
            <a:chExt cx="3737999" cy="3762865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5D9A7D45-FB74-4F48-9AD5-7F7A18B086A8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28" t="1" b="19381"/>
            <a:stretch/>
          </p:blipFill>
          <p:spPr bwMode="auto">
            <a:xfrm>
              <a:off x="5148064" y="2469662"/>
              <a:ext cx="3737999" cy="375054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" name="Rechthoek 3">
              <a:extLst>
                <a:ext uri="{FF2B5EF4-FFF2-40B4-BE49-F238E27FC236}">
                  <a16:creationId xmlns:a16="http://schemas.microsoft.com/office/drawing/2014/main" id="{7A9155BE-00E5-491D-9BCA-C9BAD1276393}"/>
                </a:ext>
              </a:extLst>
            </p:cNvPr>
            <p:cNvSpPr/>
            <p:nvPr/>
          </p:nvSpPr>
          <p:spPr>
            <a:xfrm>
              <a:off x="5868144" y="2457341"/>
              <a:ext cx="936104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AB10C4-85AF-4401-85A6-35E6B054BE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‘court common to a number of Member States’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lokale divisies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0130FEE-96D1-496D-9591-E153C4012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4"/>
            <a:ext cx="1163763" cy="78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16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VOnl_lichtblauw">
  <a:themeElements>
    <a:clrScheme name="RVO_Hemelsblauw">
      <a:dk1>
        <a:sysClr val="windowText" lastClr="000000"/>
      </a:dk1>
      <a:lt1>
        <a:sysClr val="window" lastClr="FFFFFF"/>
      </a:lt1>
      <a:dk2>
        <a:srgbClr val="007BC7"/>
      </a:dk2>
      <a:lt2>
        <a:srgbClr val="EEECE1"/>
      </a:lt2>
      <a:accent1>
        <a:srgbClr val="8FCAE7"/>
      </a:accent1>
      <a:accent2>
        <a:srgbClr val="007BC7"/>
      </a:accent2>
      <a:accent3>
        <a:srgbClr val="39870C"/>
      </a:accent3>
      <a:accent4>
        <a:srgbClr val="F9E11E"/>
      </a:accent4>
      <a:accent5>
        <a:srgbClr val="E17000"/>
      </a:accent5>
      <a:accent6>
        <a:srgbClr val="D52B1E"/>
      </a:accent6>
      <a:hlink>
        <a:srgbClr val="002060"/>
      </a:hlink>
      <a:folHlink>
        <a:srgbClr val="800080"/>
      </a:folHlink>
    </a:clrScheme>
    <a:fontScheme name="RV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O_Hemelsblauw" id="{A08F2074-048E-446F-B85F-0C61E819F876}" vid="{81C16D9B-AC5D-4B5A-9A23-52DBF002DF03}"/>
    </a:ext>
  </a:extLst>
</a:theme>
</file>

<file path=ppt/theme/theme2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0E4A10"/>
      </a:dk2>
      <a:lt2>
        <a:srgbClr val="EEECE1"/>
      </a:lt2>
      <a:accent1>
        <a:srgbClr val="4E9625"/>
      </a:accent1>
      <a:accent2>
        <a:srgbClr val="6ED989"/>
      </a:accent2>
      <a:accent3>
        <a:srgbClr val="FFFFFF"/>
      </a:accent3>
      <a:accent4>
        <a:srgbClr val="000000"/>
      </a:accent4>
      <a:accent5>
        <a:srgbClr val="B2C9AC"/>
      </a:accent5>
      <a:accent6>
        <a:srgbClr val="63C47C"/>
      </a:accent6>
      <a:hlink>
        <a:srgbClr val="9ACCD4"/>
      </a:hlink>
      <a:folHlink>
        <a:srgbClr val="046F96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6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6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E4A10"/>
      </a:dk2>
      <a:lt2>
        <a:srgbClr val="EEECE1"/>
      </a:lt2>
      <a:accent1>
        <a:srgbClr val="4E9625"/>
      </a:accent1>
      <a:accent2>
        <a:srgbClr val="6ED989"/>
      </a:accent2>
      <a:accent3>
        <a:srgbClr val="FFFFFF"/>
      </a:accent3>
      <a:accent4>
        <a:srgbClr val="000000"/>
      </a:accent4>
      <a:accent5>
        <a:srgbClr val="B2C9AC"/>
      </a:accent5>
      <a:accent6>
        <a:srgbClr val="63C47C"/>
      </a:accent6>
      <a:hlink>
        <a:srgbClr val="9ACCD4"/>
      </a:hlink>
      <a:folHlink>
        <a:srgbClr val="046F96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6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6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VOnl_lichtblauw">
  <a:themeElements>
    <a:clrScheme name="RVO_Hemelsblauw">
      <a:dk1>
        <a:sysClr val="windowText" lastClr="000000"/>
      </a:dk1>
      <a:lt1>
        <a:sysClr val="window" lastClr="FFFFFF"/>
      </a:lt1>
      <a:dk2>
        <a:srgbClr val="007BC7"/>
      </a:dk2>
      <a:lt2>
        <a:srgbClr val="EEECE1"/>
      </a:lt2>
      <a:accent1>
        <a:srgbClr val="8FCAE7"/>
      </a:accent1>
      <a:accent2>
        <a:srgbClr val="007BC7"/>
      </a:accent2>
      <a:accent3>
        <a:srgbClr val="39870C"/>
      </a:accent3>
      <a:accent4>
        <a:srgbClr val="F9E11E"/>
      </a:accent4>
      <a:accent5>
        <a:srgbClr val="E17000"/>
      </a:accent5>
      <a:accent6>
        <a:srgbClr val="D52B1E"/>
      </a:accent6>
      <a:hlink>
        <a:srgbClr val="002060"/>
      </a:hlink>
      <a:folHlink>
        <a:srgbClr val="800080"/>
      </a:folHlink>
    </a:clrScheme>
    <a:fontScheme name="RV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O_Hemelsblauw" id="{A08F2074-048E-446F-B85F-0C61E819F876}" vid="{81C16D9B-AC5D-4B5A-9A23-52DBF002DF03}"/>
    </a:ext>
  </a:extLst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574</Words>
  <Application>Microsoft Office PowerPoint</Application>
  <PresentationFormat>Diavoorstelling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20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RVOnl_lichtblauw</vt:lpstr>
      <vt:lpstr>Standaardontwerp</vt:lpstr>
      <vt:lpstr>1_Standaardontwerp</vt:lpstr>
      <vt:lpstr>1_RVOnl_lichtblauw</vt:lpstr>
      <vt:lpstr>PowerPoint-presentatie</vt:lpstr>
      <vt:lpstr>Twee revoluties </vt:lpstr>
      <vt:lpstr>PowerPoint-presentatie</vt:lpstr>
      <vt:lpstr>Eenheidswerking - unitair octrooi</vt:lpstr>
      <vt:lpstr>UPP Division</vt:lpstr>
      <vt:lpstr>NL Implementatie</vt:lpstr>
      <vt:lpstr>Rechter?</vt:lpstr>
      <vt:lpstr>PowerPoint-presentatie</vt:lpstr>
      <vt:lpstr>Gemeenschappelijke rechtbank</vt:lpstr>
      <vt:lpstr>Anders</vt:lpstr>
      <vt:lpstr>Anders (2)</vt:lpstr>
      <vt:lpstr>Anders (3)</vt:lpstr>
      <vt:lpstr>Overgangsregeling</vt:lpstr>
      <vt:lpstr>NL implementatie (2) </vt:lpstr>
      <vt:lpstr>PowerPoint-presentatie</vt:lpstr>
      <vt:lpstr>Keuze (1) - octrooiportefeuille</vt:lpstr>
      <vt:lpstr>Keuze (2) – waar procederen?</vt:lpstr>
      <vt:lpstr>Keuze (3) - evolutie</vt:lpstr>
      <vt:lpstr>Validatie EP - hoe groter de markt…</vt:lpstr>
      <vt:lpstr>Wat staat ons te wachten?</vt:lpstr>
    </vt:vector>
  </TitlesOfParts>
  <Company>Ministerie van EZ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van der Burg</dc:creator>
  <cp:lastModifiedBy>Burg, mr. dr. ir. M.W.D. van der (Marc)</cp:lastModifiedBy>
  <cp:revision>261</cp:revision>
  <cp:lastPrinted>2015-04-22T11:25:05Z</cp:lastPrinted>
  <dcterms:created xsi:type="dcterms:W3CDTF">2014-11-28T10:36:29Z</dcterms:created>
  <dcterms:modified xsi:type="dcterms:W3CDTF">2022-06-01T13:39:55Z</dcterms:modified>
</cp:coreProperties>
</file>